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Lst>
  <p:notesMasterIdLst>
    <p:notesMasterId r:id="rId23"/>
  </p:notesMasterIdLst>
  <p:sldIdLst>
    <p:sldId id="269" r:id="rId6"/>
    <p:sldId id="332" r:id="rId7"/>
    <p:sldId id="333" r:id="rId8"/>
    <p:sldId id="341" r:id="rId9"/>
    <p:sldId id="334" r:id="rId10"/>
    <p:sldId id="347" r:id="rId11"/>
    <p:sldId id="335" r:id="rId12"/>
    <p:sldId id="338" r:id="rId13"/>
    <p:sldId id="339" r:id="rId14"/>
    <p:sldId id="349" r:id="rId15"/>
    <p:sldId id="342" r:id="rId16"/>
    <p:sldId id="336" r:id="rId17"/>
    <p:sldId id="337" r:id="rId18"/>
    <p:sldId id="343" r:id="rId19"/>
    <p:sldId id="344" r:id="rId20"/>
    <p:sldId id="345" r:id="rId21"/>
    <p:sldId id="34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8A6FF-EBBC-426D-9E77-30738C60EFFB}" v="1" dt="2023-07-18T11:38:32.098"/>
    <p1510:client id="{35EC3063-7638-0745-6F2A-59B57E32A2DA}" v="3" dt="2023-07-19T10:17:24.702"/>
    <p1510:client id="{8DCF0C58-1FFB-4A46-ABEB-ED34481D2013}" v="4" dt="2023-08-15T10:53:18.9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89" autoAdjust="0"/>
  </p:normalViewPr>
  <p:slideViewPr>
    <p:cSldViewPr snapToGrid="0">
      <p:cViewPr varScale="1">
        <p:scale>
          <a:sx n="63" d="100"/>
          <a:sy n="63" d="100"/>
        </p:scale>
        <p:origin x="1320" y="1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E6098-A645-4A56-AD0D-63DD01213A52}" type="datetimeFigureOut">
              <a:rPr lang="nl-NL" smtClean="0"/>
              <a:t>15-8-2023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BF5C-BCF4-4B14-A25F-FB1E86AB2041}" type="slidenum">
              <a:rPr lang="nl-NL" smtClean="0"/>
              <a:t>‹nr.›</a:t>
            </a:fld>
            <a:endParaRPr lang="nl-NL"/>
          </a:p>
        </p:txBody>
      </p:sp>
    </p:spTree>
    <p:extLst>
      <p:ext uri="{BB962C8B-B14F-4D97-AF65-F5344CB8AC3E}">
        <p14:creationId xmlns:p14="http://schemas.microsoft.com/office/powerpoint/2010/main" val="39835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a:t>
            </a:r>
            <a:r>
              <a:rPr lang="en-US" dirty="0"/>
              <a:t> </a:t>
            </a:r>
            <a:r>
              <a:rPr lang="en-US" dirty="0" err="1"/>
              <a:t>presentatie</a:t>
            </a:r>
            <a:r>
              <a:rPr lang="en-US" dirty="0"/>
              <a:t> </a:t>
            </a:r>
            <a:r>
              <a:rPr lang="en-US" dirty="0" err="1"/>
              <a:t>kun</a:t>
            </a:r>
            <a:r>
              <a:rPr lang="en-US" dirty="0"/>
              <a:t> je </a:t>
            </a:r>
            <a:r>
              <a:rPr lang="en-US" dirty="0" err="1"/>
              <a:t>gebruiken</a:t>
            </a:r>
            <a:r>
              <a:rPr lang="en-US" dirty="0"/>
              <a:t> om op </a:t>
            </a:r>
            <a:r>
              <a:rPr lang="en-US" dirty="0" err="1"/>
              <a:t>bijvoorbeeld</a:t>
            </a:r>
            <a:r>
              <a:rPr lang="en-US" dirty="0"/>
              <a:t> </a:t>
            </a:r>
            <a:r>
              <a:rPr lang="en-US" dirty="0" err="1"/>
              <a:t>scholen</a:t>
            </a:r>
            <a:r>
              <a:rPr lang="en-US" dirty="0"/>
              <a:t>, open </a:t>
            </a:r>
            <a:r>
              <a:rPr lang="en-US" dirty="0" err="1"/>
              <a:t>dagen</a:t>
            </a:r>
            <a:r>
              <a:rPr lang="en-US" dirty="0"/>
              <a:t> of </a:t>
            </a:r>
            <a:r>
              <a:rPr lang="en-US" dirty="0" err="1"/>
              <a:t>andere</a:t>
            </a:r>
            <a:r>
              <a:rPr lang="en-US" dirty="0"/>
              <a:t> </a:t>
            </a:r>
            <a:r>
              <a:rPr lang="en-US" dirty="0" err="1"/>
              <a:t>bijeenkomsten</a:t>
            </a:r>
            <a:r>
              <a:rPr lang="en-US" dirty="0"/>
              <a:t> te </a:t>
            </a:r>
            <a:r>
              <a:rPr lang="en-US" dirty="0" err="1"/>
              <a:t>vertellen</a:t>
            </a:r>
            <a:r>
              <a:rPr lang="en-US" dirty="0"/>
              <a:t> over de </a:t>
            </a:r>
            <a:r>
              <a:rPr lang="en-US" dirty="0" err="1"/>
              <a:t>koude</a:t>
            </a:r>
            <a:r>
              <a:rPr lang="en-US" dirty="0"/>
              <a:t>- en </a:t>
            </a:r>
            <a:r>
              <a:rPr lang="en-US" dirty="0" err="1"/>
              <a:t>klimaattechnische</a:t>
            </a:r>
            <a:r>
              <a:rPr lang="en-US" dirty="0"/>
              <a:t> </a:t>
            </a:r>
            <a:r>
              <a:rPr lang="en-US" dirty="0" err="1"/>
              <a:t>branche</a:t>
            </a:r>
            <a:r>
              <a:rPr lang="en-US" dirty="0"/>
              <a:t>.</a:t>
            </a:r>
            <a:endParaRPr lang="nl-NL" dirty="0">
              <a:cs typeface="Calibri" panose="020F0502020204030204"/>
            </a:endParaRPr>
          </a:p>
          <a:p>
            <a:r>
              <a:rPr lang="en-US" dirty="0"/>
              <a:t>Je mag </a:t>
            </a:r>
            <a:r>
              <a:rPr lang="en-US" dirty="0" err="1"/>
              <a:t>deze</a:t>
            </a:r>
            <a:r>
              <a:rPr lang="en-US" dirty="0"/>
              <a:t> </a:t>
            </a:r>
            <a:r>
              <a:rPr lang="en-US" dirty="0" err="1"/>
              <a:t>presentatie</a:t>
            </a:r>
            <a:r>
              <a:rPr lang="en-US" dirty="0"/>
              <a:t> </a:t>
            </a:r>
            <a:r>
              <a:rPr lang="en-US" dirty="0" err="1"/>
              <a:t>aanpassen</a:t>
            </a:r>
            <a:r>
              <a:rPr lang="en-US" dirty="0"/>
              <a:t> </a:t>
            </a:r>
            <a:r>
              <a:rPr lang="en-US" dirty="0" err="1"/>
              <a:t>naar</a:t>
            </a:r>
            <a:r>
              <a:rPr lang="en-US" dirty="0"/>
              <a:t> eigen wens (</a:t>
            </a:r>
            <a:r>
              <a:rPr lang="en-US" dirty="0" err="1"/>
              <a:t>denk</a:t>
            </a:r>
            <a:r>
              <a:rPr lang="en-US" dirty="0"/>
              <a:t> </a:t>
            </a:r>
            <a:r>
              <a:rPr lang="en-US" dirty="0" err="1"/>
              <a:t>aan</a:t>
            </a:r>
            <a:r>
              <a:rPr lang="en-US" dirty="0"/>
              <a:t> het </a:t>
            </a:r>
            <a:r>
              <a:rPr lang="en-US" dirty="0" err="1"/>
              <a:t>veranderen</a:t>
            </a:r>
            <a:r>
              <a:rPr lang="en-US" dirty="0"/>
              <a:t> van de </a:t>
            </a:r>
            <a:r>
              <a:rPr lang="en-US" dirty="0" err="1"/>
              <a:t>huisstijl</a:t>
            </a:r>
            <a:r>
              <a:rPr lang="en-US" dirty="0"/>
              <a:t>, </a:t>
            </a:r>
            <a:r>
              <a:rPr lang="en-US" dirty="0" err="1"/>
              <a:t>knippen</a:t>
            </a:r>
            <a:r>
              <a:rPr lang="en-US" dirty="0"/>
              <a:t> en </a:t>
            </a:r>
            <a:r>
              <a:rPr lang="en-US" dirty="0" err="1"/>
              <a:t>plakken</a:t>
            </a:r>
            <a:r>
              <a:rPr lang="en-US" dirty="0"/>
              <a:t>). Je </a:t>
            </a:r>
            <a:r>
              <a:rPr lang="en-US" dirty="0" err="1"/>
              <a:t>kunt</a:t>
            </a:r>
            <a:r>
              <a:rPr lang="en-US" dirty="0"/>
              <a:t> </a:t>
            </a:r>
            <a:r>
              <a:rPr lang="en-US" dirty="0" err="1"/>
              <a:t>dus</a:t>
            </a:r>
            <a:r>
              <a:rPr lang="en-US" dirty="0"/>
              <a:t> </a:t>
            </a:r>
            <a:r>
              <a:rPr lang="en-US" dirty="0" err="1"/>
              <a:t>gebruiken</a:t>
            </a:r>
            <a:r>
              <a:rPr lang="en-US" dirty="0"/>
              <a:t> wat je </a:t>
            </a:r>
            <a:r>
              <a:rPr lang="en-US" dirty="0" err="1"/>
              <a:t>nodig</a:t>
            </a:r>
            <a:r>
              <a:rPr lang="en-US" dirty="0"/>
              <a:t> </a:t>
            </a:r>
            <a:r>
              <a:rPr lang="en-US" dirty="0" err="1"/>
              <a:t>hebt</a:t>
            </a:r>
            <a:r>
              <a:rPr lang="en-US" dirty="0"/>
              <a:t> om </a:t>
            </a:r>
            <a:r>
              <a:rPr lang="en-US" dirty="0" err="1"/>
              <a:t>een</a:t>
            </a:r>
            <a:r>
              <a:rPr lang="en-US" dirty="0"/>
              <a:t> </a:t>
            </a:r>
            <a:r>
              <a:rPr lang="en-US" dirty="0" err="1"/>
              <a:t>enthousiast</a:t>
            </a:r>
            <a:r>
              <a:rPr lang="en-US" dirty="0"/>
              <a:t> </a:t>
            </a:r>
            <a:r>
              <a:rPr lang="en-US" dirty="0" err="1"/>
              <a:t>verhaal</a:t>
            </a:r>
            <a:r>
              <a:rPr lang="en-US" dirty="0"/>
              <a:t> over </a:t>
            </a:r>
            <a:r>
              <a:rPr lang="en-US" dirty="0" err="1"/>
              <a:t>koudetechniek</a:t>
            </a:r>
            <a:r>
              <a:rPr lang="en-US" dirty="0"/>
              <a:t> te </a:t>
            </a:r>
            <a:r>
              <a:rPr lang="en-US" dirty="0" err="1"/>
              <a:t>vertellen</a:t>
            </a:r>
            <a:r>
              <a:rPr lang="en-US" dirty="0"/>
              <a:t>. In de </a:t>
            </a:r>
            <a:r>
              <a:rPr lang="en-US" dirty="0" err="1"/>
              <a:t>notitiepagina’s</a:t>
            </a:r>
            <a:r>
              <a:rPr lang="en-US" dirty="0"/>
              <a:t> </a:t>
            </a:r>
            <a:r>
              <a:rPr lang="en-US" dirty="0" err="1"/>
              <a:t>onder</a:t>
            </a:r>
            <a:r>
              <a:rPr lang="en-US" dirty="0"/>
              <a:t> de sheets </a:t>
            </a:r>
            <a:r>
              <a:rPr lang="en-US" dirty="0" err="1"/>
              <a:t>vindt</a:t>
            </a:r>
            <a:r>
              <a:rPr lang="en-US" dirty="0"/>
              <a:t> je </a:t>
            </a:r>
            <a:r>
              <a:rPr lang="en-US" dirty="0" err="1"/>
              <a:t>een</a:t>
            </a:r>
            <a:r>
              <a:rPr lang="en-US" dirty="0"/>
              <a:t> </a:t>
            </a:r>
            <a:r>
              <a:rPr lang="en-US" dirty="0" err="1"/>
              <a:t>toelichting</a:t>
            </a:r>
            <a:r>
              <a:rPr lang="en-US" dirty="0"/>
              <a:t> op de sheets; het </a:t>
            </a:r>
            <a:r>
              <a:rPr lang="en-US" dirty="0" err="1"/>
              <a:t>verhaal</a:t>
            </a:r>
            <a:r>
              <a:rPr lang="en-US" dirty="0"/>
              <a:t> </a:t>
            </a:r>
            <a:r>
              <a:rPr lang="en-US" dirty="0" err="1"/>
              <a:t>dat</a:t>
            </a:r>
            <a:r>
              <a:rPr lang="en-US" dirty="0"/>
              <a:t> je </a:t>
            </a:r>
            <a:r>
              <a:rPr lang="en-US" dirty="0" err="1"/>
              <a:t>bij</a:t>
            </a:r>
            <a:r>
              <a:rPr lang="en-US" dirty="0"/>
              <a:t> de sheets </a:t>
            </a:r>
            <a:r>
              <a:rPr lang="en-US" dirty="0" err="1"/>
              <a:t>kunt</a:t>
            </a:r>
            <a:r>
              <a:rPr lang="en-US" dirty="0"/>
              <a:t> </a:t>
            </a:r>
            <a:r>
              <a:rPr lang="en-US" dirty="0" err="1"/>
              <a:t>vertellen</a:t>
            </a:r>
            <a:r>
              <a:rPr lang="en-US" dirty="0"/>
              <a:t>.</a:t>
            </a:r>
            <a:endParaRPr lang="nl-NL" dirty="0">
              <a:cs typeface="Calibri" panose="020F0502020204030204"/>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a:t>
            </a:fld>
            <a:endParaRPr lang="nl-NL"/>
          </a:p>
        </p:txBody>
      </p:sp>
    </p:spTree>
    <p:extLst>
      <p:ext uri="{BB962C8B-B14F-4D97-AF65-F5344CB8AC3E}">
        <p14:creationId xmlns:p14="http://schemas.microsoft.com/office/powerpoint/2010/main" val="286253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Geluid aan!</a:t>
            </a:r>
            <a:endParaRPr lang="en-US"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10</a:t>
            </a:fld>
            <a:endParaRPr lang="nl-NL"/>
          </a:p>
        </p:txBody>
      </p:sp>
    </p:spTree>
    <p:extLst>
      <p:ext uri="{BB962C8B-B14F-4D97-AF65-F5344CB8AC3E}">
        <p14:creationId xmlns:p14="http://schemas.microsoft.com/office/powerpoint/2010/main" val="428315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Voor de eerder genoemde toepassingen zijn speciaal voor deze  toepassing ontworpen koudesystemen nodig.</a:t>
            </a:r>
          </a:p>
          <a:p>
            <a:r>
              <a:rPr lang="nl-NL" noProof="0" dirty="0"/>
              <a:t>- De koelmonteur plaatst deze systemen zowel klein als groot bij de diverse klanten in de supermarkt, het slachthuis, de groenteveiling het vrieshuis enzovoort. Hij doet dit in binnen en buitenland.</a:t>
            </a:r>
          </a:p>
          <a:p>
            <a:r>
              <a:rPr lang="nl-NL" noProof="0" dirty="0"/>
              <a:t>- De koelmonteur monteert de diverse componenten voor in de werkplaats van het bedrijf waar hij werkt. Als deze componenten naar de montage plaats zijn gebracht zorgt de koelmonteur voor het op de juiste wijze aanleggen van de koudemiddelleidingen en het aansluiten van de leidingen op de diverse componenten.</a:t>
            </a:r>
          </a:p>
          <a:p>
            <a:r>
              <a:rPr lang="nl-NL" noProof="0" dirty="0"/>
              <a:t>- Samen met de eerste monteur koudetechniek controleert de koelmonteur het door hem aangelegde koudesysteem op lekkage en na gebleken dichtheid wordt het koudesysteem gevuld met het koudemiddel.</a:t>
            </a:r>
          </a:p>
          <a:p>
            <a:r>
              <a:rPr lang="nl-NL" noProof="0" dirty="0"/>
              <a:t>- Het in bedrijfstellen en opstarten is altijd spannend en het geeft veel voldoening als je de temperatuur ziet dalen naar de gewenste waarde.</a:t>
            </a:r>
          </a:p>
          <a:p>
            <a:endParaRPr lang="nl-NL" noProof="0" dirty="0">
              <a:cs typeface="Calibri"/>
            </a:endParaRPr>
          </a:p>
          <a:p>
            <a:r>
              <a:rPr lang="nl-NL" noProof="0" dirty="0">
                <a:cs typeface="Calibri"/>
              </a:rPr>
              <a:t>Als monteur koude- en klimaattechniek doe je de volgende werkzaamheden:</a:t>
            </a:r>
            <a:br>
              <a:rPr lang="nl-NL" noProof="0" dirty="0">
                <a:cs typeface="+mn-lt"/>
              </a:rPr>
            </a:br>
            <a:r>
              <a:rPr lang="nl-NL" noProof="0" dirty="0"/>
              <a:t>- Voormontage van de hoofdcomponenten van een koudesysteem in de werkplaats.</a:t>
            </a:r>
            <a:endParaRPr lang="nl-NL" noProof="0" dirty="0">
              <a:cs typeface="Calibri"/>
            </a:endParaRPr>
          </a:p>
          <a:p>
            <a:r>
              <a:rPr lang="nl-NL" noProof="0" dirty="0"/>
              <a:t>- Opstellen van de hoofdcomponenten op de </a:t>
            </a:r>
            <a:r>
              <a:rPr lang="nl-NL" noProof="0" dirty="0" err="1"/>
              <a:t>opstellingslokatie</a:t>
            </a:r>
            <a:r>
              <a:rPr lang="nl-NL" noProof="0" dirty="0"/>
              <a:t>, bij de klant.</a:t>
            </a:r>
            <a:endParaRPr lang="nl-NL" noProof="0" dirty="0">
              <a:cs typeface="Calibri"/>
            </a:endParaRPr>
          </a:p>
          <a:p>
            <a:r>
              <a:rPr lang="nl-NL" noProof="0" dirty="0"/>
              <a:t>- Aanleggen van de koudemiddelleidingen.</a:t>
            </a:r>
            <a:endParaRPr lang="nl-NL" noProof="0" dirty="0">
              <a:cs typeface="Calibri"/>
            </a:endParaRPr>
          </a:p>
          <a:p>
            <a:r>
              <a:rPr lang="nl-NL" noProof="0" dirty="0"/>
              <a:t>- Samen met de eerste monteur, lektesten en afpersen van het leidingsysteem</a:t>
            </a:r>
            <a:endParaRPr lang="nl-NL" noProof="0" dirty="0">
              <a:cs typeface="Calibri"/>
            </a:endParaRPr>
          </a:p>
          <a:p>
            <a:r>
              <a:rPr lang="nl-NL" noProof="0" dirty="0"/>
              <a:t>- Samen met de eerste monteur, afvullen met koudemiddel en in bedrijfstellen van het koudesysteem.</a:t>
            </a:r>
            <a:endParaRPr lang="nl-NL" noProof="0" dirty="0">
              <a:cs typeface="Calibri"/>
            </a:endParaRPr>
          </a:p>
          <a:p>
            <a:br>
              <a:rPr lang="nl-NL" noProof="0" dirty="0">
                <a:cs typeface="+mn-lt"/>
              </a:rPr>
            </a:br>
            <a:r>
              <a:rPr lang="nl-NL" noProof="0" dirty="0"/>
              <a:t>Maar ook:</a:t>
            </a:r>
            <a:br>
              <a:rPr lang="nl-NL" noProof="0" dirty="0">
                <a:cs typeface="+mn-lt"/>
              </a:rPr>
            </a:br>
            <a:r>
              <a:rPr lang="nl-NL" noProof="0" dirty="0"/>
              <a:t> Montage van koelsystemen </a:t>
            </a:r>
            <a:endParaRPr lang="nl-NL" noProof="0" dirty="0">
              <a:cs typeface="Calibri"/>
            </a:endParaRPr>
          </a:p>
          <a:p>
            <a:r>
              <a:rPr lang="nl-NL" noProof="0" dirty="0"/>
              <a:t>Testen, legen, vullen, instellen en inregelen van koelsystemen </a:t>
            </a:r>
            <a:endParaRPr lang="nl-NL" noProof="0" dirty="0">
              <a:cs typeface="Calibri"/>
            </a:endParaRPr>
          </a:p>
          <a:p>
            <a:r>
              <a:rPr lang="nl-NL" noProof="0" dirty="0"/>
              <a:t>Onderhoud aan koelinstallaties </a:t>
            </a:r>
            <a:endParaRPr lang="nl-NL" noProof="0" dirty="0">
              <a:cs typeface="Calibri"/>
            </a:endParaRPr>
          </a:p>
          <a:p>
            <a:r>
              <a:rPr lang="nl-NL" noProof="0" dirty="0"/>
              <a:t>Zoeken naar en verhelpen van storingen </a:t>
            </a:r>
            <a:endParaRPr lang="nl-NL" noProof="0" dirty="0">
              <a:cs typeface="Calibri"/>
            </a:endParaRPr>
          </a:p>
          <a:p>
            <a:r>
              <a:rPr lang="nl-NL" noProof="0" dirty="0"/>
              <a:t>Repareren van koelsystemen </a:t>
            </a:r>
            <a:endParaRPr lang="nl-NL" noProof="0" dirty="0">
              <a:cs typeface="Calibri"/>
            </a:endParaRPr>
          </a:p>
          <a:p>
            <a:r>
              <a:rPr lang="nl-NL" noProof="0" dirty="0"/>
              <a:t>Testen en controleren van koelsystemen </a:t>
            </a:r>
            <a:endParaRPr lang="nl-NL" noProof="0" dirty="0">
              <a:cs typeface="Calibri"/>
            </a:endParaRPr>
          </a:p>
          <a:p>
            <a:r>
              <a:rPr lang="nl-NL" noProof="0" dirty="0"/>
              <a:t>Opstellen van meetrapporten </a:t>
            </a:r>
          </a:p>
          <a:p>
            <a:r>
              <a:rPr lang="nl-NL" noProof="0" dirty="0"/>
              <a:t>Onderhouden van relaties met klanten </a:t>
            </a:r>
          </a:p>
          <a:p>
            <a:r>
              <a:rPr lang="nl-NL" noProof="0" dirty="0"/>
              <a:t>Adviseren van klanten </a:t>
            </a:r>
            <a:endParaRPr lang="nl-NL" noProof="0" dirty="0">
              <a:cs typeface="Calibri"/>
            </a:endParaRPr>
          </a:p>
          <a:p>
            <a:r>
              <a:rPr lang="nl-NL" noProof="0" dirty="0"/>
              <a:t>Lichte administratieve werkzaamheden</a:t>
            </a:r>
            <a:endParaRPr lang="nl-NL" noProof="0"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11</a:t>
            </a:fld>
            <a:endParaRPr lang="nl-NL"/>
          </a:p>
        </p:txBody>
      </p:sp>
    </p:spTree>
    <p:extLst>
      <p:ext uri="{BB962C8B-B14F-4D97-AF65-F5344CB8AC3E}">
        <p14:creationId xmlns:p14="http://schemas.microsoft.com/office/powerpoint/2010/main" val="313883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cs typeface="+mn-lt"/>
              </a:rPr>
              <a:t>Als monteur koude en klimaat leer je:</a:t>
            </a:r>
            <a:br>
              <a:rPr lang="nl-NL" noProof="0" dirty="0">
                <a:cs typeface="+mn-lt"/>
              </a:rPr>
            </a:br>
            <a:br>
              <a:rPr lang="nl-NL" noProof="0" dirty="0">
                <a:cs typeface="+mn-lt"/>
              </a:rPr>
            </a:br>
            <a:r>
              <a:rPr lang="nl-NL" noProof="0" dirty="0"/>
              <a:t>-Het </a:t>
            </a:r>
            <a:r>
              <a:rPr lang="nl-NL" noProof="0" dirty="0" err="1"/>
              <a:t>koudeproces</a:t>
            </a:r>
            <a:r>
              <a:rPr lang="nl-NL" noProof="0" dirty="0"/>
              <a:t> van verdampen en condenseren kennen en herkennen in het koudesysteem.</a:t>
            </a:r>
            <a:endParaRPr lang="nl-NL" noProof="0" dirty="0">
              <a:cs typeface="+mn-lt"/>
            </a:endParaRPr>
          </a:p>
          <a:p>
            <a:r>
              <a:rPr lang="nl-NL" noProof="0" dirty="0"/>
              <a:t>-De toepassing en de gevaren  van de verschillende koudemiddelen.</a:t>
            </a:r>
            <a:endParaRPr lang="nl-NL" noProof="0" dirty="0">
              <a:cs typeface="Calibri"/>
            </a:endParaRPr>
          </a:p>
          <a:p>
            <a:r>
              <a:rPr lang="nl-NL" noProof="0" dirty="0"/>
              <a:t>-Gelijktijdig leer je de componenten van een koudesysteem herkennen en leer je waar en hoe deze worden toegepast.</a:t>
            </a:r>
            <a:endParaRPr lang="nl-NL" noProof="0" dirty="0">
              <a:cs typeface="Calibri"/>
            </a:endParaRPr>
          </a:p>
          <a:p>
            <a:r>
              <a:rPr lang="nl-NL" noProof="0" dirty="0"/>
              <a:t>-Je leert het juist aanleggen van de koelleidingen, het aan elkaar verbinden van de leidingen, het solderen en bevestigen van de leidingen en het voorkomen van vuil en vocht in de leidingen.</a:t>
            </a:r>
            <a:endParaRPr lang="nl-NL" noProof="0" dirty="0">
              <a:cs typeface="Calibri"/>
            </a:endParaRPr>
          </a:p>
          <a:p>
            <a:br>
              <a:rPr lang="nl-NL" noProof="0" dirty="0">
                <a:cs typeface="+mn-lt"/>
              </a:rPr>
            </a:br>
            <a:r>
              <a:rPr lang="nl-NL" noProof="0" dirty="0"/>
              <a:t>Als je de opleiding monteur koude en klimaattechniek hebt afgerond en enige jaren ervaring hebt kan je kiezen om door te leren voor eerste monteur koude en klimaattechniek of service monteur koude- en klimaattechniek.</a:t>
            </a:r>
            <a:endParaRPr lang="nl-NL" noProof="0"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12</a:t>
            </a:fld>
            <a:endParaRPr lang="nl-NL"/>
          </a:p>
        </p:txBody>
      </p:sp>
    </p:spTree>
    <p:extLst>
      <p:ext uri="{BB962C8B-B14F-4D97-AF65-F5344CB8AC3E}">
        <p14:creationId xmlns:p14="http://schemas.microsoft.com/office/powerpoint/2010/main" val="2051329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Het voorbereidend middelbaar beroepsonderwijs (vmbo) in Nederland kent vier richtingen, namelijk de basisberoepsgerichte leerweg (BB), de kaderberoepsgerichte leerweg (KB), de gemengde leerweg (GL) en de theoretische leerweg (TL). Alle richtingen kennen twee basisjaren in de onderbouw. Een leerling kiest aan het einde van het tweede leerjaar uit een van de 10 beschikbare beroepsgerichte profielen, waar hij/zij zich in leerjaar 3 en 4 gaat verdiepen.</a:t>
            </a:r>
          </a:p>
          <a:p>
            <a:r>
              <a:rPr lang="nl-NL" noProof="0" dirty="0"/>
              <a:t> </a:t>
            </a:r>
          </a:p>
          <a:p>
            <a:r>
              <a:rPr lang="nl-NL" noProof="0" dirty="0"/>
              <a:t>Een van deze profielen is Produceren, Installeren en Energie (PIE). Dit profiel bestaat uit een gemeenschappelijk deel, een profieldeel en een vrij deel. </a:t>
            </a:r>
          </a:p>
          <a:p>
            <a:endParaRPr lang="nl-NL" noProof="0" dirty="0"/>
          </a:p>
          <a:p>
            <a:r>
              <a:rPr lang="nl-NL" noProof="0" dirty="0"/>
              <a:t>Voor deze keuzevakken koude- en klimaattechniek heeft de NVKL een complete lesmethode ontwikkeld. Mede daardoor heeft koude- en klimaattechniek een vaste plek gekregen of gaat die krijgen op inmiddels bijna 50 vmbo-scholen in Nederland. We hopen leerlingen die op het vmbo kennis hebben gemaakt met koudetechniek te enthousiasmeren voor een vervolgopleiding op het mbo in de koudetechniek. </a:t>
            </a:r>
            <a:endParaRPr lang="nl-NL" noProof="0"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13</a:t>
            </a:fld>
            <a:endParaRPr lang="nl-NL"/>
          </a:p>
        </p:txBody>
      </p:sp>
    </p:spTree>
    <p:extLst>
      <p:ext uri="{BB962C8B-B14F-4D97-AF65-F5344CB8AC3E}">
        <p14:creationId xmlns:p14="http://schemas.microsoft.com/office/powerpoint/2010/main" val="267791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14</a:t>
            </a:fld>
            <a:endParaRPr lang="nl-NL"/>
          </a:p>
        </p:txBody>
      </p:sp>
    </p:spTree>
    <p:extLst>
      <p:ext uri="{BB962C8B-B14F-4D97-AF65-F5344CB8AC3E}">
        <p14:creationId xmlns:p14="http://schemas.microsoft.com/office/powerpoint/2010/main" val="28039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opleiding Post HBO Koudetechniek wordt uitgevoerd door de Stichting Post HBO Koudetechniek. Dit betreft een intensieve samenwerking tussen NVKL, KNVvK, UBF‐ACA, SOK en de docenten van de opleiding Post HBO koudetechniek.</a:t>
            </a:r>
          </a:p>
          <a:p>
            <a:r>
              <a:rPr lang="nl-NL" noProof="0" dirty="0"/>
              <a:t> </a:t>
            </a:r>
          </a:p>
          <a:p>
            <a:r>
              <a:rPr lang="nl-NL" noProof="0" dirty="0"/>
              <a:t>In de opleiding worden zeer veel facetten van de koudetechniek behandeld. Of het nu gaat om systeemtechniek, toepassingen, kennis van te koelen producten of van componenten en regeltechniek, al deze zaken worden door deskundigen vanuit het veld behandeld. De cursus is onderverdeeld in een theoretisch en een praktisch deel. Eerst worden veel zaken in theorie behandeld. Deze theorie kan getoetst worden aan een NH3/CO2‐pratkijkopstelling waarna in een afstudeerproject theorie en praktijk samenkomen. De opleiding bestaat uit onderstaande vakken waarvan de theorievakken worden afgesloten met een tentamen. Na het afronden van alle onderdelen met een positief resultaat wordt een diploma afgegeven.</a:t>
            </a:r>
          </a:p>
          <a:p>
            <a:endParaRPr lang="nl-NL" noProof="0" dirty="0"/>
          </a:p>
          <a:p>
            <a:r>
              <a:rPr lang="nl-NL" noProof="0" dirty="0"/>
              <a:t>De opleiding is gericht </a:t>
            </a:r>
            <a:r>
              <a:rPr lang="nl-NL" noProof="0"/>
              <a:t>op engineers.</a:t>
            </a:r>
            <a:endParaRPr lang="nl-NL" noProof="0" dirty="0"/>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16</a:t>
            </a:fld>
            <a:endParaRPr lang="nl-NL"/>
          </a:p>
        </p:txBody>
      </p:sp>
    </p:spTree>
    <p:extLst>
      <p:ext uri="{BB962C8B-B14F-4D97-AF65-F5344CB8AC3E}">
        <p14:creationId xmlns:p14="http://schemas.microsoft.com/office/powerpoint/2010/main" val="243588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17</a:t>
            </a:fld>
            <a:endParaRPr lang="nl-NL"/>
          </a:p>
        </p:txBody>
      </p:sp>
    </p:spTree>
    <p:extLst>
      <p:ext uri="{BB962C8B-B14F-4D97-AF65-F5344CB8AC3E}">
        <p14:creationId xmlns:p14="http://schemas.microsoft.com/office/powerpoint/2010/main" val="142031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2</a:t>
            </a:fld>
            <a:endParaRPr lang="nl-NL"/>
          </a:p>
        </p:txBody>
      </p:sp>
    </p:spTree>
    <p:extLst>
      <p:ext uri="{BB962C8B-B14F-4D97-AF65-F5344CB8AC3E}">
        <p14:creationId xmlns:p14="http://schemas.microsoft.com/office/powerpoint/2010/main" val="198446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Sans-Serif"/>
              <a:buChar char="§"/>
            </a:pPr>
            <a:r>
              <a:rPr lang="nl-NL" dirty="0"/>
              <a:t>Koudemiddel in gasvorm in koudesysteem</a:t>
            </a:r>
            <a:endParaRPr lang="nl-NL" dirty="0">
              <a:cs typeface="Calibri"/>
            </a:endParaRPr>
          </a:p>
          <a:p>
            <a:pPr marL="285750" indent="-285750">
              <a:buFont typeface="Wingdings,Sans-Serif"/>
              <a:buChar char="§"/>
            </a:pPr>
            <a:r>
              <a:rPr lang="nl-NL" dirty="0"/>
              <a:t>Druk wordt verhoogd</a:t>
            </a:r>
            <a:endParaRPr lang="en-US" dirty="0"/>
          </a:p>
          <a:p>
            <a:pPr marL="285750" indent="-285750">
              <a:buFont typeface="Wingdings,Sans-Serif"/>
              <a:buChar char="§"/>
            </a:pPr>
            <a:r>
              <a:rPr lang="nl-NL" dirty="0"/>
              <a:t>Koelmiddel verdampt in ruimte</a:t>
            </a:r>
            <a:endParaRPr lang="en-US" dirty="0"/>
          </a:p>
          <a:p>
            <a:pPr marL="285750" indent="-285750">
              <a:buFont typeface="Wingdings,Sans-Serif"/>
              <a:buChar char="§"/>
            </a:pPr>
            <a:r>
              <a:rPr lang="nl-NL" dirty="0"/>
              <a:t>Neemt warmte op uit koelruimte</a:t>
            </a:r>
            <a:endParaRPr lang="en-US" dirty="0"/>
          </a:p>
          <a:p>
            <a:pPr marL="285750" indent="-285750">
              <a:buFont typeface="Wingdings,Sans-Serif"/>
              <a:buChar char="§"/>
            </a:pPr>
            <a:r>
              <a:rPr lang="nl-NL" dirty="0"/>
              <a:t>Bij verdamping wordt het koeler</a:t>
            </a:r>
            <a:endParaRPr lang="en-US" dirty="0"/>
          </a:p>
          <a:p>
            <a:pPr marL="285750" indent="-285750">
              <a:buFont typeface="Wingdings,Sans-Serif"/>
              <a:buChar char="§"/>
            </a:pPr>
            <a:r>
              <a:rPr lang="nl-NL" dirty="0"/>
              <a:t>Vloeistof naar verdamper (lage druk)</a:t>
            </a:r>
            <a:endParaRPr lang="en-US" dirty="0"/>
          </a:p>
          <a:p>
            <a:pPr marL="285750" indent="-285750">
              <a:buFont typeface="Wingdings,Sans-Serif"/>
              <a:buChar char="§"/>
            </a:pPr>
            <a:r>
              <a:rPr lang="nl-NL" dirty="0"/>
              <a:t>Vloeistof wordt weer gas</a:t>
            </a:r>
            <a:endParaRPr lang="en-US" dirty="0"/>
          </a:p>
          <a:p>
            <a:pPr marL="285750" indent="-285750">
              <a:buFont typeface="Wingdings,Sans-Serif"/>
              <a:buChar char="§"/>
            </a:pPr>
            <a:r>
              <a:rPr lang="nl-NL" dirty="0"/>
              <a:t>Wordt weer warmer</a:t>
            </a:r>
            <a:endParaRPr lang="en-US" dirty="0"/>
          </a:p>
          <a:p>
            <a:pPr marL="285750" indent="-285750">
              <a:buFont typeface="Wingdings,Sans-Serif"/>
              <a:buChar char="§"/>
            </a:pPr>
            <a:r>
              <a:rPr lang="nl-NL" dirty="0"/>
              <a:t>Gasvorm geef warmte af aan buitenomgeving</a:t>
            </a:r>
            <a:endParaRPr lang="nl-NL"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3</a:t>
            </a:fld>
            <a:endParaRPr lang="nl-NL"/>
          </a:p>
        </p:txBody>
      </p:sp>
    </p:spTree>
    <p:extLst>
      <p:ext uri="{BB962C8B-B14F-4D97-AF65-F5344CB8AC3E}">
        <p14:creationId xmlns:p14="http://schemas.microsoft.com/office/powerpoint/2010/main" val="192098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warmte te kunnen verplaatsen moeten we zorgen voor temperatuurverschil, warmte stroomt van warm naar koud.</a:t>
            </a:r>
          </a:p>
          <a:p>
            <a:endParaRPr lang="nl-NL" dirty="0">
              <a:cs typeface="Calibri"/>
            </a:endParaRPr>
          </a:p>
          <a:p>
            <a:r>
              <a:rPr lang="nl-NL" dirty="0"/>
              <a:t>Om de warmte te kunnen laten stromen (en daarmee de temperatuur te verlagen) moeten we zorgen voor een koude oppervlakte in de ruimte waar we de temperatuur willen verlagen.</a:t>
            </a:r>
            <a:br>
              <a:rPr lang="nl-NL" dirty="0">
                <a:cs typeface="+mn-lt"/>
              </a:rPr>
            </a:br>
            <a:endParaRPr lang="nl-NL" dirty="0">
              <a:cs typeface="Calibri"/>
            </a:endParaRPr>
          </a:p>
          <a:p>
            <a:r>
              <a:rPr lang="nl-NL" dirty="0"/>
              <a:t>In een </a:t>
            </a:r>
            <a:r>
              <a:rPr lang="nl-NL" dirty="0" err="1"/>
              <a:t>koudesysteem</a:t>
            </a:r>
            <a:r>
              <a:rPr lang="nl-NL" dirty="0"/>
              <a:t> laten we door het verlagen van de druk een gas (koudemiddel) koken en verdampen. De plaats waar dit gebeurt noemen we de verdamper. Hierdoor wordt de temperatuur verlaagd en kan de warmtestroom vanuit de te koelen ruimte naar de verdamper op gang komen.</a:t>
            </a:r>
            <a:endParaRPr lang="nl-NL" dirty="0">
              <a:cs typeface="Calibri"/>
            </a:endParaRPr>
          </a:p>
          <a:p>
            <a:endParaRPr lang="nl-NL" dirty="0">
              <a:cs typeface="+mn-lt"/>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4</a:t>
            </a:fld>
            <a:endParaRPr lang="nl-NL"/>
          </a:p>
        </p:txBody>
      </p:sp>
    </p:spTree>
    <p:extLst>
      <p:ext uri="{BB962C8B-B14F-4D97-AF65-F5344CB8AC3E}">
        <p14:creationId xmlns:p14="http://schemas.microsoft.com/office/powerpoint/2010/main" val="229260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a:buChar char="•"/>
            </a:pPr>
            <a:r>
              <a:rPr lang="nl-NL" dirty="0"/>
              <a:t>De verdamper van de vorige dia wordt geplaatst in een huishoud koelkast. Door warmte opname wordt de koelkast koud.</a:t>
            </a:r>
          </a:p>
          <a:p>
            <a:pPr marL="171450" indent="-171450">
              <a:buFont typeface="Arial,Sans-Serif"/>
              <a:buChar char="•"/>
            </a:pPr>
            <a:r>
              <a:rPr lang="nl-NL" dirty="0"/>
              <a:t>De warmte die wordt opgenomen in de verdamper wordt aan de ruimte in de keuken afgegeven door de condensor.</a:t>
            </a:r>
            <a:endParaRPr lang="nl-NL" dirty="0">
              <a:cs typeface="+mn-lt"/>
            </a:endParaRPr>
          </a:p>
          <a:p>
            <a:pPr marL="171450" indent="-171450">
              <a:buFont typeface="Arial,Sans-Serif"/>
              <a:buChar char="•"/>
            </a:pPr>
            <a:r>
              <a:rPr lang="nl-NL" dirty="0"/>
              <a:t>De compressor, het zwarte potje aan de achterkant onderin de koelkast,  zorgt voor het druk verschil in het systeem. Lage druk om het koudemiddel te laten verdampen in de verdamper en hoge druk om het koudemiddel weer te laten condenseren in de condensor.</a:t>
            </a:r>
            <a:endParaRPr lang="nl-NL"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5</a:t>
            </a:fld>
            <a:endParaRPr lang="nl-NL"/>
          </a:p>
        </p:txBody>
      </p:sp>
    </p:spTree>
    <p:extLst>
      <p:ext uri="{BB962C8B-B14F-4D97-AF65-F5344CB8AC3E}">
        <p14:creationId xmlns:p14="http://schemas.microsoft.com/office/powerpoint/2010/main" val="125765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Geluid aan!</a:t>
            </a: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6</a:t>
            </a:fld>
            <a:endParaRPr lang="nl-NL"/>
          </a:p>
        </p:txBody>
      </p:sp>
    </p:spTree>
    <p:extLst>
      <p:ext uri="{BB962C8B-B14F-4D97-AF65-F5344CB8AC3E}">
        <p14:creationId xmlns:p14="http://schemas.microsoft.com/office/powerpoint/2010/main" val="61333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film heb je een toepassing van koudetechniek gezien, namelijk de skibaan. Er zijn veel verschillende toepassingen van koudetechniek waar je misschien niet direct bij stil staat.</a:t>
            </a:r>
            <a:endParaRPr lang="nl-NL" dirty="0">
              <a:cs typeface="Calibri"/>
            </a:endParaRPr>
          </a:p>
          <a:p>
            <a:r>
              <a:rPr lang="nl-NL" dirty="0"/>
              <a:t>Een paar voorbeelden:</a:t>
            </a:r>
            <a:endParaRPr lang="nl-NL" dirty="0">
              <a:cs typeface="Calibri"/>
            </a:endParaRPr>
          </a:p>
          <a:p>
            <a:r>
              <a:rPr lang="nl-NL" dirty="0"/>
              <a:t>- De hele voedsel keten van oogst of slacht naar de keuken is een ononderbroken gekoeld traject.</a:t>
            </a:r>
            <a:endParaRPr lang="nl-NL" dirty="0">
              <a:cs typeface="Calibri"/>
            </a:endParaRPr>
          </a:p>
          <a:p>
            <a:r>
              <a:rPr lang="nl-NL" dirty="0"/>
              <a:t>- Dus ook in de vrachtwagen die de groente en het vlees transporteert van de boer naar de veiling, naar de groothandel, naar de verwerker van groente of vlees, naar de winkel (is een koel- of vrieswagen) en naar de koelkast thuis.</a:t>
            </a:r>
            <a:endParaRPr lang="nl-NL" dirty="0">
              <a:cs typeface="Calibri"/>
            </a:endParaRPr>
          </a:p>
          <a:p>
            <a:r>
              <a:rPr lang="nl-NL" dirty="0"/>
              <a:t>- Zonder koeling geen tropisch fruit in Nederland, ook geen bananen, ananas, kiwi en noem maar op.</a:t>
            </a:r>
            <a:endParaRPr lang="nl-NL" dirty="0">
              <a:cs typeface="Calibri"/>
            </a:endParaRPr>
          </a:p>
          <a:p>
            <a:r>
              <a:rPr lang="nl-NL" dirty="0"/>
              <a:t>- Zonder koeling alleen groente en fruit in de oogst tijd en niet appels, boontjes en dergelijke het hele jaar rond.</a:t>
            </a:r>
            <a:endParaRPr lang="nl-NL" dirty="0">
              <a:cs typeface="Calibri"/>
            </a:endParaRPr>
          </a:p>
          <a:p>
            <a:r>
              <a:rPr lang="nl-NL" dirty="0"/>
              <a:t>- Maar ook zonder koeling geen mobiele telefoon of internet, de ruimtes waar de server staan opgesteld moeten gekoeld (airconditioned) zijn anders werken de servers niet.</a:t>
            </a:r>
            <a:endParaRPr lang="nl-NL" dirty="0">
              <a:cs typeface="Calibri"/>
            </a:endParaRPr>
          </a:p>
          <a:p>
            <a:r>
              <a:rPr lang="nl-NL" dirty="0"/>
              <a:t>- Bij het ontwikkelen en produceren van geneesmiddelen is koeling vaak een noodzaak.</a:t>
            </a:r>
            <a:endParaRPr lang="nl-NL" dirty="0">
              <a:cs typeface="Calibri"/>
            </a:endParaRPr>
          </a:p>
          <a:p>
            <a:r>
              <a:rPr lang="nl-NL" dirty="0"/>
              <a:t>-Ook in de industrie wordt koeling gebruikt. Bij het toepassen van een krimpverbinding wordt de as gekoeld(soms tot -70 gr C en het lager verwarmd ca + 70 gr C, als deze op elkaar worden geschoven ontstaat een niet meer los te maken verbinding.</a:t>
            </a:r>
            <a:br>
              <a:rPr lang="nl-NL" dirty="0">
                <a:cs typeface="+mn-lt"/>
              </a:rPr>
            </a:br>
            <a:endParaRPr lang="nl-NL" dirty="0">
              <a:cs typeface="Calibri"/>
            </a:endParaRPr>
          </a:p>
          <a:p>
            <a:r>
              <a:rPr lang="nl-NL" dirty="0"/>
              <a:t>Dit is nog maar een greep uit de toepassing van koude, koeltechniek, bedenk zelf nog maar eens waar koeling verder voor nodig is.</a:t>
            </a:r>
            <a:endParaRPr lang="nl-NL"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7</a:t>
            </a:fld>
            <a:endParaRPr lang="nl-NL"/>
          </a:p>
        </p:txBody>
      </p:sp>
    </p:spTree>
    <p:extLst>
      <p:ext uri="{BB962C8B-B14F-4D97-AF65-F5344CB8AC3E}">
        <p14:creationId xmlns:p14="http://schemas.microsoft.com/office/powerpoint/2010/main" val="382782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 de koude- en klimaattechniek zijn de volgende officiële beroepen (eerder besproken):</a:t>
            </a:r>
            <a:endParaRPr lang="nl-NL" noProof="0" dirty="0">
              <a:cs typeface="Calibri"/>
            </a:endParaRPr>
          </a:p>
          <a:p>
            <a:r>
              <a:rPr lang="nl-NL" noProof="0" dirty="0"/>
              <a:t>Monteur koude en klimaattechniek niveau 2</a:t>
            </a:r>
          </a:p>
          <a:p>
            <a:r>
              <a:rPr lang="nl-NL" noProof="0" dirty="0"/>
              <a:t>Service monteur koude en klimaattechniek niveau 3</a:t>
            </a:r>
          </a:p>
          <a:p>
            <a:r>
              <a:rPr lang="nl-NL" noProof="0" dirty="0"/>
              <a:t>1e monteur koude en klimaattechniek niveau 3 </a:t>
            </a:r>
          </a:p>
          <a:p>
            <a:r>
              <a:rPr lang="nl-NL" noProof="0" dirty="0"/>
              <a:t>Technicus maintenance koude en klimaatsystemen niveau 4</a:t>
            </a:r>
          </a:p>
          <a:p>
            <a:r>
              <a:rPr lang="nl-NL" noProof="0" dirty="0"/>
              <a:t>Systeem ontwerper koude en klimaatsystemen Niveau 4</a:t>
            </a:r>
            <a:br>
              <a:rPr lang="nl-NL" noProof="0" dirty="0">
                <a:cs typeface="+mn-lt"/>
              </a:rPr>
            </a:br>
            <a:endParaRPr lang="nl-NL" noProof="0" dirty="0"/>
          </a:p>
          <a:p>
            <a:r>
              <a:rPr lang="nl-NL" noProof="0" dirty="0"/>
              <a:t>Voor deze opleidingen zijn opvolgende en op elkaar aansluitende opleidingen en NVKL lesmateriaal beschikbaar. Bij sommige bedrijven komen ook andere beroepsnamen voor: servicemonteur koeltechniek, assistent koelmonteur, storingsmonteur, werkvoorbereider, technicus. </a:t>
            </a:r>
            <a:endParaRPr lang="nl-NL" noProof="0" dirty="0">
              <a:cs typeface="Calibri"/>
            </a:endParaRP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8</a:t>
            </a:fld>
            <a:endParaRPr lang="nl-NL"/>
          </a:p>
        </p:txBody>
      </p:sp>
    </p:spTree>
    <p:extLst>
      <p:ext uri="{BB962C8B-B14F-4D97-AF65-F5344CB8AC3E}">
        <p14:creationId xmlns:p14="http://schemas.microsoft.com/office/powerpoint/2010/main" val="414428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 Werken in een innovatieve sector </a:t>
            </a:r>
          </a:p>
          <a:p>
            <a:r>
              <a:rPr lang="nl-NL" noProof="0" dirty="0"/>
              <a:t>- Prima vooruitzicht op een baan </a:t>
            </a:r>
          </a:p>
          <a:p>
            <a:r>
              <a:rPr lang="nl-NL" noProof="0" dirty="0"/>
              <a:t>- Afwisselende werkplekken op steeds verschillende locaties</a:t>
            </a:r>
            <a:endParaRPr lang="nl-NL" noProof="0" dirty="0">
              <a:cs typeface="Calibri" panose="020F0502020204030204"/>
            </a:endParaRPr>
          </a:p>
          <a:p>
            <a:r>
              <a:rPr lang="nl-NL" noProof="0" dirty="0"/>
              <a:t>- Prima salaris </a:t>
            </a:r>
            <a:endParaRPr lang="nl-NL" noProof="0" dirty="0">
              <a:cs typeface="Calibri" panose="020F0502020204030204"/>
            </a:endParaRPr>
          </a:p>
          <a:p>
            <a:r>
              <a:rPr lang="nl-NL" noProof="0" dirty="0"/>
              <a:t>- Vaak de beschikking over een eigen service auto</a:t>
            </a:r>
            <a:endParaRPr lang="nl-NL" noProof="0" dirty="0">
              <a:cs typeface="Calibri" panose="020F0502020204030204"/>
            </a:endParaRPr>
          </a:p>
          <a:p>
            <a:r>
              <a:rPr lang="nl-NL" noProof="0" dirty="0"/>
              <a:t>- Je installeert, repareert en onderhoud systemen voor heel diverse toepassingen</a:t>
            </a:r>
            <a:endParaRPr lang="nl-NL" noProof="0" dirty="0">
              <a:cs typeface="Calibri" panose="020F0502020204030204"/>
            </a:endParaRPr>
          </a:p>
          <a:p>
            <a:r>
              <a:rPr lang="nl-NL" noProof="0" dirty="0"/>
              <a:t>- Combinatie koudetechniek, </a:t>
            </a:r>
            <a:r>
              <a:rPr lang="nl-NL" noProof="0" dirty="0" err="1"/>
              <a:t>electrotechniek</a:t>
            </a:r>
            <a:r>
              <a:rPr lang="nl-NL" noProof="0" dirty="0"/>
              <a:t>, installatietechniek  en ICT </a:t>
            </a:r>
          </a:p>
          <a:p>
            <a:r>
              <a:rPr lang="nl-NL" noProof="0" dirty="0"/>
              <a:t>- Creatief zijn om oplossingen te verzinnen voor in de praktijk opdoemende aanpassingen en veranderingen en later voor het oplossen van storingen.</a:t>
            </a:r>
          </a:p>
          <a:p>
            <a:endParaRPr lang="en-US" dirty="0">
              <a:cs typeface="Calibri"/>
            </a:endParaRPr>
          </a:p>
        </p:txBody>
      </p:sp>
      <p:sp>
        <p:nvSpPr>
          <p:cNvPr id="4" name="Tijdelijke aanduiding voor dianummer 3"/>
          <p:cNvSpPr>
            <a:spLocks noGrp="1"/>
          </p:cNvSpPr>
          <p:nvPr>
            <p:ph type="sldNum" sz="quarter" idx="5"/>
          </p:nvPr>
        </p:nvSpPr>
        <p:spPr/>
        <p:txBody>
          <a:bodyPr/>
          <a:lstStyle/>
          <a:p>
            <a:fld id="{3FA2BF5C-BCF4-4B14-A25F-FB1E86AB2041}" type="slidenum">
              <a:rPr lang="nl-NL" smtClean="0"/>
              <a:t>9</a:t>
            </a:fld>
            <a:endParaRPr lang="nl-NL"/>
          </a:p>
        </p:txBody>
      </p:sp>
    </p:spTree>
    <p:extLst>
      <p:ext uri="{BB962C8B-B14F-4D97-AF65-F5344CB8AC3E}">
        <p14:creationId xmlns:p14="http://schemas.microsoft.com/office/powerpoint/2010/main" val="318909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39741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46438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8273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1988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633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20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5722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1010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40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15187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4728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389192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0391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7561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8224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20799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t>15-8-2023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389976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8B53C24-ACB0-4DFA-B1DB-B98A8E6C1512}" type="datetimeFigureOut">
              <a:rPr lang="nl-NL" smtClean="0"/>
              <a:t>15-8-2023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111501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8B53C24-ACB0-4DFA-B1DB-B98A8E6C1512}" type="datetimeFigureOut">
              <a:rPr lang="nl-NL" smtClean="0"/>
              <a:t>15-8-2023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21022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8B53C24-ACB0-4DFA-B1DB-B98A8E6C1512}" type="datetimeFigureOut">
              <a:rPr lang="nl-NL" smtClean="0"/>
              <a:t>15-8-2023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211737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t>15-8-2023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131912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88B53C24-ACB0-4DFA-B1DB-B98A8E6C1512}" type="datetimeFigureOut">
              <a:rPr lang="nl-NL" smtClean="0"/>
              <a:t>15-8-2023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8FFC08-4702-4531-A4A1-A07B2A5ABF33}" type="slidenum">
              <a:rPr lang="nl-NL" smtClean="0"/>
              <a:t>‹nr.›</a:t>
            </a:fld>
            <a:endParaRPr lang="nl-NL"/>
          </a:p>
        </p:txBody>
      </p:sp>
    </p:spTree>
    <p:extLst>
      <p:ext uri="{BB962C8B-B14F-4D97-AF65-F5344CB8AC3E}">
        <p14:creationId xmlns:p14="http://schemas.microsoft.com/office/powerpoint/2010/main" val="136681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3C24-ACB0-4DFA-B1DB-B98A8E6C1512}" type="datetimeFigureOut">
              <a:rPr lang="nl-NL" smtClean="0"/>
              <a:t>15-8-2023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FFC08-4702-4531-A4A1-A07B2A5ABF33}" type="slidenum">
              <a:rPr lang="nl-NL" smtClean="0"/>
              <a:t>‹nr.›</a:t>
            </a:fld>
            <a:endParaRPr lang="nl-NL"/>
          </a:p>
        </p:txBody>
      </p:sp>
    </p:spTree>
    <p:extLst>
      <p:ext uri="{BB962C8B-B14F-4D97-AF65-F5344CB8AC3E}">
        <p14:creationId xmlns:p14="http://schemas.microsoft.com/office/powerpoint/2010/main" val="165404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53C24-ACB0-4DFA-B1DB-B98A8E6C1512}" type="datetimeFigureOut">
              <a:rPr lang="nl-NL" smtClean="0">
                <a:solidFill>
                  <a:prstClr val="black">
                    <a:tint val="75000"/>
                  </a:prstClr>
                </a:solidFill>
              </a:rPr>
              <a:pPr/>
              <a:t>15-8-2023</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FFC08-4702-4531-A4A1-A07B2A5ABF3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66861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qBwbq6LVP4Y"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13QDd8w9oHk?start=3&amp;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266700" y="-326857"/>
            <a:ext cx="12620625" cy="73628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91440" bIns="45720" numCol="1" spcCol="0" rtlCol="0" fromWordArt="0" anchor="ctr" anchorCtr="0" forceAA="0" compatLnSpc="1">
            <a:prstTxWarp prst="textNoShape">
              <a:avLst/>
            </a:prstTxWarp>
            <a:noAutofit/>
          </a:bodyPr>
          <a:lstStyle/>
          <a:p>
            <a:pPr marL="1828800" lvl="4" indent="0">
              <a:buNone/>
            </a:pPr>
            <a:endParaRPr lang="nl-NL"/>
          </a:p>
        </p:txBody>
      </p:sp>
      <p:pic>
        <p:nvPicPr>
          <p:cNvPr id="5" name="Picture 4" descr="NVKL Powerpoint pa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23863"/>
            <a:ext cx="10896600" cy="770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237227" y="4239237"/>
            <a:ext cx="7772158" cy="1325563"/>
          </a:xfrm>
        </p:spPr>
        <p:txBody>
          <a:bodyPr>
            <a:normAutofit/>
          </a:bodyPr>
          <a:lstStyle/>
          <a:p>
            <a:pPr algn="ctr"/>
            <a:r>
              <a:rPr lang="nl-NL" b="1">
                <a:solidFill>
                  <a:schemeClr val="bg1"/>
                </a:solidFill>
                <a:latin typeface="Univers" panose="020B0603020202030204" pitchFamily="34" charset="0"/>
              </a:rPr>
              <a:t>Kennismaking met Koudetechniek</a:t>
            </a:r>
          </a:p>
        </p:txBody>
      </p:sp>
    </p:spTree>
    <p:extLst>
      <p:ext uri="{BB962C8B-B14F-4D97-AF65-F5344CB8AC3E}">
        <p14:creationId xmlns:p14="http://schemas.microsoft.com/office/powerpoint/2010/main" val="47460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Waarom werken in de koudetechniek?</a:t>
            </a:r>
          </a:p>
        </p:txBody>
      </p:sp>
      <p:pic>
        <p:nvPicPr>
          <p:cNvPr id="4" name="Afbeelding 3"/>
          <p:cNvPicPr/>
          <p:nvPr/>
        </p:nvPicPr>
        <p:blipFill>
          <a:blip r:embed="rId4"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pic>
        <p:nvPicPr>
          <p:cNvPr id="2" name="Afbeelding 6">
            <a:hlinkClick r:id="" action="ppaction://media"/>
            <a:extLst>
              <a:ext uri="{FF2B5EF4-FFF2-40B4-BE49-F238E27FC236}">
                <a16:creationId xmlns:a16="http://schemas.microsoft.com/office/drawing/2014/main" id="{DB1C9023-D648-49A7-8715-4282422F8F53}"/>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234045" y="1687080"/>
            <a:ext cx="8087590" cy="4823113"/>
          </a:xfrm>
          <a:prstGeom prst="rect">
            <a:avLst/>
          </a:prstGeom>
        </p:spPr>
      </p:pic>
    </p:spTree>
    <p:extLst>
      <p:ext uri="{BB962C8B-B14F-4D97-AF65-F5344CB8AC3E}">
        <p14:creationId xmlns:p14="http://schemas.microsoft.com/office/powerpoint/2010/main" val="180853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dirty="0">
                <a:solidFill>
                  <a:schemeClr val="accent1">
                    <a:lumMod val="50000"/>
                  </a:schemeClr>
                </a:solidFill>
                <a:latin typeface="Univers" panose="020B0603020202030204" pitchFamily="34" charset="0"/>
              </a:rPr>
              <a:t>Wat doe je?</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10288724" cy="4801314"/>
          </a:xfrm>
          <a:prstGeom prst="rect">
            <a:avLst/>
          </a:prstGeom>
          <a:noFill/>
        </p:spPr>
        <p:txBody>
          <a:bodyPr wrap="square" rtlCol="0" anchor="t">
            <a:spAutoFit/>
          </a:bodyPr>
          <a:lstStyle/>
          <a:p>
            <a:pPr marL="268288" indent="-268288">
              <a:buFont typeface="Arial" panose="05000000000000000000" pitchFamily="2" charset="2"/>
              <a:buChar char="•"/>
            </a:pPr>
            <a:r>
              <a:rPr lang="nl-NL" dirty="0">
                <a:latin typeface="Verdana"/>
                <a:ea typeface="+mn-lt"/>
                <a:cs typeface="+mn-lt"/>
              </a:rPr>
              <a:t> Voormontage van de hoofdcomponenten van een koudesysteem</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 Opstellen van de hoofdcomponenten </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 Aanleggen van de koudemiddelleidingen</a:t>
            </a:r>
            <a:endParaRPr lang="nl-NL" dirty="0">
              <a:latin typeface="Verdana"/>
              <a:ea typeface="Verdana"/>
              <a:cs typeface="Verdana"/>
            </a:endParaRPr>
          </a:p>
          <a:p>
            <a:pPr marL="268288" indent="-268288">
              <a:buFont typeface="Arial" panose="05000000000000000000" pitchFamily="2" charset="2"/>
              <a:buChar char="•"/>
            </a:pPr>
            <a:r>
              <a:rPr lang="nl-NL" dirty="0">
                <a:latin typeface="Verdana"/>
                <a:ea typeface="+mn-lt"/>
                <a:cs typeface="+mn-lt"/>
              </a:rPr>
              <a:t> Lektesten en afpersen van het leidingsysteem</a:t>
            </a:r>
            <a:endParaRPr lang="nl-NL" dirty="0">
              <a:latin typeface="Verdana"/>
              <a:ea typeface="Verdana"/>
              <a:cs typeface="Calibri" panose="020F0502020204030204"/>
            </a:endParaRPr>
          </a:p>
          <a:p>
            <a:pPr marL="268288" indent="-268288">
              <a:buFont typeface="Arial" panose="05000000000000000000" pitchFamily="2" charset="2"/>
              <a:buChar char="•"/>
            </a:pPr>
            <a:r>
              <a:rPr lang="nl-NL" dirty="0">
                <a:latin typeface="Verdana"/>
                <a:ea typeface="+mn-lt"/>
                <a:cs typeface="+mn-lt"/>
              </a:rPr>
              <a:t> Afvullen met koudemiddel en in bedrijfstellen van het koudesysteem</a:t>
            </a:r>
            <a:endParaRPr lang="nl-NL" dirty="0">
              <a:latin typeface="Verdana"/>
              <a:ea typeface="Verdana"/>
              <a:cs typeface="Calibri"/>
            </a:endParaRPr>
          </a:p>
          <a:p>
            <a:pPr marL="268288" indent="-268288"/>
            <a:br>
              <a:rPr lang="nl-NL" dirty="0">
                <a:ea typeface="+mn-lt"/>
                <a:cs typeface="+mn-lt"/>
              </a:rPr>
            </a:br>
            <a:r>
              <a:rPr lang="nl-NL" dirty="0">
                <a:latin typeface="Verdana"/>
                <a:ea typeface="+mn-lt"/>
                <a:cs typeface="+mn-lt"/>
              </a:rPr>
              <a:t>Maar ook:</a:t>
            </a:r>
          </a:p>
          <a:p>
            <a:pPr marL="268288" indent="-268288">
              <a:buFont typeface="Arial"/>
              <a:buChar char="•"/>
            </a:pPr>
            <a:r>
              <a:rPr lang="nl-NL" dirty="0">
                <a:latin typeface="Verdana"/>
                <a:ea typeface="+mn-lt"/>
                <a:cs typeface="+mn-lt"/>
              </a:rPr>
              <a:t>Onderhoud aan koelinstallaties </a:t>
            </a:r>
          </a:p>
          <a:p>
            <a:pPr marL="268288" indent="-268288">
              <a:buFont typeface="Arial"/>
              <a:buChar char="•"/>
            </a:pPr>
            <a:r>
              <a:rPr lang="nl-NL" dirty="0">
                <a:latin typeface="Verdana"/>
                <a:ea typeface="+mn-lt"/>
                <a:cs typeface="+mn-lt"/>
              </a:rPr>
              <a:t>Zoeken naar en verhelpen van storingen </a:t>
            </a:r>
          </a:p>
          <a:p>
            <a:pPr marL="268288" indent="-268288">
              <a:buFont typeface="Arial"/>
              <a:buChar char="•"/>
            </a:pPr>
            <a:r>
              <a:rPr lang="nl-NL" dirty="0">
                <a:latin typeface="Verdana"/>
                <a:ea typeface="+mn-lt"/>
                <a:cs typeface="+mn-lt"/>
              </a:rPr>
              <a:t>Repareren van koelsystemen </a:t>
            </a:r>
          </a:p>
          <a:p>
            <a:pPr marL="268288" indent="-268288">
              <a:buFont typeface="Arial"/>
              <a:buChar char="•"/>
            </a:pPr>
            <a:r>
              <a:rPr lang="nl-NL" dirty="0">
                <a:latin typeface="Verdana"/>
                <a:ea typeface="+mn-lt"/>
                <a:cs typeface="+mn-lt"/>
              </a:rPr>
              <a:t>Testen en controleren van koelsystemen </a:t>
            </a:r>
          </a:p>
          <a:p>
            <a:pPr marL="268288" indent="-268288">
              <a:buFont typeface="Arial"/>
              <a:buChar char="•"/>
            </a:pPr>
            <a:r>
              <a:rPr lang="nl-NL" dirty="0">
                <a:latin typeface="Verdana"/>
                <a:ea typeface="+mn-lt"/>
                <a:cs typeface="+mn-lt"/>
              </a:rPr>
              <a:t>Opstellen van meetrapporten </a:t>
            </a:r>
          </a:p>
          <a:p>
            <a:pPr marL="268288" indent="-268288">
              <a:buFont typeface="Arial"/>
              <a:buChar char="•"/>
            </a:pPr>
            <a:r>
              <a:rPr lang="nl-NL" dirty="0">
                <a:latin typeface="Verdana"/>
                <a:ea typeface="+mn-lt"/>
                <a:cs typeface="+mn-lt"/>
              </a:rPr>
              <a:t>Onderhouden van relaties met klanten </a:t>
            </a:r>
            <a:endParaRPr lang="nl-NL" dirty="0">
              <a:latin typeface="Verdana"/>
              <a:ea typeface="Verdana"/>
              <a:cs typeface="Calibri" panose="020F0502020204030204"/>
            </a:endParaRPr>
          </a:p>
          <a:p>
            <a:pPr marL="268288" indent="-268288">
              <a:buFont typeface="Arial"/>
              <a:buChar char="•"/>
            </a:pPr>
            <a:r>
              <a:rPr lang="nl-NL" dirty="0">
                <a:latin typeface="Verdana"/>
                <a:ea typeface="+mn-lt"/>
                <a:cs typeface="+mn-lt"/>
              </a:rPr>
              <a:t>Adviseren van klanten </a:t>
            </a:r>
          </a:p>
          <a:p>
            <a:pPr marL="268288" indent="-268288">
              <a:buFont typeface="Arial"/>
              <a:buChar char="•"/>
            </a:pPr>
            <a:r>
              <a:rPr lang="nl-NL" dirty="0">
                <a:latin typeface="Verdana"/>
                <a:ea typeface="+mn-lt"/>
                <a:cs typeface="+mn-lt"/>
              </a:rPr>
              <a:t>Lichte administratieve werkzaamheden</a:t>
            </a:r>
            <a:endParaRPr lang="nl-NL" dirty="0">
              <a:latin typeface="Verdana"/>
              <a:ea typeface="Verdana"/>
              <a:cs typeface="Calibri" panose="020F0502020204030204"/>
            </a:endParaRPr>
          </a:p>
          <a:p>
            <a:pPr>
              <a:buFont typeface="Arial" panose="05000000000000000000" pitchFamily="2" charset="2"/>
              <a:buChar char="•"/>
            </a:pPr>
            <a:endParaRPr lang="nl-NL" dirty="0">
              <a:latin typeface="Verdana"/>
              <a:ea typeface="Verdana"/>
              <a:cs typeface="Calibri" panose="020F0502020204030204"/>
            </a:endParaRPr>
          </a:p>
          <a:p>
            <a:pPr marL="285750" indent="-285750">
              <a:buFont typeface="Wingdings" panose="05000000000000000000" pitchFamily="2" charset="2"/>
              <a:buChar char="§"/>
            </a:pPr>
            <a:endParaRPr lang="nl-NL" dirty="0">
              <a:latin typeface="Verdana"/>
              <a:ea typeface="Verdana"/>
              <a:cs typeface="Verdana"/>
            </a:endParaRPr>
          </a:p>
        </p:txBody>
      </p:sp>
      <p:pic>
        <p:nvPicPr>
          <p:cNvPr id="2" name="Afbeelding 4" descr="Afbeelding met persoon, binnen, man, computer&#10;&#10;Beschrijving is gegenereerd met zeer hoge betrouwbaarheid">
            <a:extLst>
              <a:ext uri="{FF2B5EF4-FFF2-40B4-BE49-F238E27FC236}">
                <a16:creationId xmlns:a16="http://schemas.microsoft.com/office/drawing/2014/main" id="{1D79D2EC-EAD6-4122-9448-8303310D9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901" y="3546475"/>
            <a:ext cx="4542366" cy="3030008"/>
          </a:xfrm>
          <a:prstGeom prst="rect">
            <a:avLst/>
          </a:prstGeom>
        </p:spPr>
      </p:pic>
    </p:spTree>
    <p:extLst>
      <p:ext uri="{BB962C8B-B14F-4D97-AF65-F5344CB8AC3E}">
        <p14:creationId xmlns:p14="http://schemas.microsoft.com/office/powerpoint/2010/main" val="192593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vert="horz" lIns="91440" tIns="45720" rIns="91440" bIns="45720" rtlCol="0" anchor="t">
            <a:normAutofit lnSpcReduction="10000"/>
          </a:bodyPr>
          <a:lstStyle/>
          <a:p>
            <a:pPr algn="l"/>
            <a:r>
              <a:rPr lang="nl-NL" sz="3600" b="1">
                <a:solidFill>
                  <a:schemeClr val="accent1">
                    <a:lumMod val="50000"/>
                  </a:schemeClr>
                </a:solidFill>
                <a:latin typeface="Univers"/>
                <a:cs typeface="Calibri"/>
              </a:rPr>
              <a:t>Koudetechnische opleiding, wat leer je?</a:t>
            </a:r>
            <a:endParaRPr lang="nl-NL" sz="3600">
              <a:solidFill>
                <a:schemeClr val="accent1">
                  <a:lumMod val="50000"/>
                </a:schemeClr>
              </a:solidFill>
              <a:latin typeface="Calibri"/>
              <a:cs typeface="Calibri"/>
            </a:endParaRP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897149"/>
            <a:ext cx="7115464" cy="3139321"/>
          </a:xfrm>
          <a:prstGeom prst="rect">
            <a:avLst/>
          </a:prstGeom>
          <a:noFill/>
        </p:spPr>
        <p:txBody>
          <a:bodyPr wrap="square" rtlCol="0" anchor="t">
            <a:spAutoFit/>
          </a:bodyPr>
          <a:lstStyle/>
          <a:p>
            <a:pPr marL="285750" indent="-285750">
              <a:buFont typeface="Arial" panose="020B0604020202020204" pitchFamily="34" charset="0"/>
              <a:buChar char="•"/>
            </a:pPr>
            <a:r>
              <a:rPr lang="nl-NL" dirty="0">
                <a:latin typeface="Verdana"/>
                <a:ea typeface="+mn-lt"/>
                <a:cs typeface="+mn-lt"/>
              </a:rPr>
              <a:t>Het </a:t>
            </a:r>
            <a:r>
              <a:rPr lang="nl-NL" dirty="0" err="1">
                <a:latin typeface="Verdana"/>
                <a:ea typeface="+mn-lt"/>
                <a:cs typeface="+mn-lt"/>
              </a:rPr>
              <a:t>koudeproces</a:t>
            </a:r>
            <a:r>
              <a:rPr lang="nl-NL" dirty="0">
                <a:latin typeface="Verdana"/>
                <a:ea typeface="+mn-lt"/>
                <a:cs typeface="+mn-lt"/>
              </a:rPr>
              <a:t> kennen en herkennen</a:t>
            </a:r>
            <a:endParaRPr lang="nl-NL" dirty="0">
              <a:latin typeface="Verdana"/>
              <a:ea typeface="Verdana"/>
              <a:cs typeface="Calibri"/>
            </a:endParaRPr>
          </a:p>
          <a:p>
            <a:pPr marL="285750" indent="-285750">
              <a:buFont typeface="Arial" panose="020B0604020202020204" pitchFamily="34" charset="0"/>
              <a:buChar char="•"/>
            </a:pPr>
            <a:r>
              <a:rPr lang="nl-NL" dirty="0">
                <a:latin typeface="Verdana"/>
                <a:ea typeface="+mn-lt"/>
                <a:cs typeface="+mn-lt"/>
              </a:rPr>
              <a:t>De toepassing en gevaren van de verschillende koudemiddelen</a:t>
            </a:r>
            <a:endParaRPr lang="nl-NL" dirty="0">
              <a:latin typeface="Verdana"/>
              <a:ea typeface="Verdana"/>
              <a:cs typeface="Verdana"/>
            </a:endParaRPr>
          </a:p>
          <a:p>
            <a:pPr marL="285750" indent="-285750">
              <a:buFont typeface="Arial" panose="020B0604020202020204" pitchFamily="34" charset="0"/>
              <a:buChar char="•"/>
            </a:pPr>
            <a:r>
              <a:rPr lang="nl-NL" dirty="0">
                <a:latin typeface="Verdana"/>
                <a:ea typeface="+mn-lt"/>
                <a:cs typeface="+mn-lt"/>
              </a:rPr>
              <a:t>De componenten van een koudesysteem herkennen en toepassen</a:t>
            </a:r>
            <a:endParaRPr lang="nl-NL" dirty="0">
              <a:latin typeface="Verdana"/>
              <a:ea typeface="Verdana"/>
              <a:cs typeface="Calibri"/>
            </a:endParaRPr>
          </a:p>
          <a:p>
            <a:pPr marL="285750" indent="-285750">
              <a:buFont typeface="Arial" panose="020B0604020202020204" pitchFamily="34" charset="0"/>
              <a:buChar char="•"/>
            </a:pPr>
            <a:r>
              <a:rPr lang="nl-NL" dirty="0">
                <a:latin typeface="Verdana"/>
                <a:ea typeface="+mn-lt"/>
                <a:cs typeface="+mn-lt"/>
              </a:rPr>
              <a:t>Het juist aanleggen, verbinden, solderen en bevestigen van koelleidingen en het voorkomen van vuil en vocht in de leidingen</a:t>
            </a:r>
            <a:endParaRPr lang="nl-NL" dirty="0">
              <a:latin typeface="Verdana"/>
              <a:ea typeface="Verdana"/>
              <a:cs typeface="Verdana"/>
            </a:endParaRPr>
          </a:p>
          <a:p>
            <a:pPr>
              <a:buFont typeface="Arial" panose="05000000000000000000" pitchFamily="2" charset="2"/>
              <a:buChar char="•"/>
            </a:pPr>
            <a:endParaRPr lang="nl-NL" dirty="0">
              <a:latin typeface="Verdana"/>
              <a:ea typeface="Verdana"/>
              <a:cs typeface="Calibri"/>
            </a:endParaRPr>
          </a:p>
          <a:p>
            <a:endParaRPr lang="nl-NL" dirty="0">
              <a:latin typeface="Verdana"/>
              <a:ea typeface="Verdana"/>
              <a:cs typeface="Calibri"/>
            </a:endParaRPr>
          </a:p>
          <a:p>
            <a:pPr marL="285750" indent="-285750">
              <a:buFont typeface="Wingdings" panose="05000000000000000000" pitchFamily="2" charset="2"/>
              <a:buChar char="§"/>
            </a:pPr>
            <a:endParaRPr lang="nl-NL" dirty="0">
              <a:latin typeface="Verdana"/>
              <a:ea typeface="Verdana"/>
              <a:cs typeface="Verdana"/>
            </a:endParaRPr>
          </a:p>
        </p:txBody>
      </p:sp>
      <p:pic>
        <p:nvPicPr>
          <p:cNvPr id="8" name="Afbeelding 7" descr="Afbeelding met persoon, man, binnen, kijken&#10;&#10;Automatisch gegenereerde beschrijving">
            <a:extLst>
              <a:ext uri="{FF2B5EF4-FFF2-40B4-BE49-F238E27FC236}">
                <a16:creationId xmlns:a16="http://schemas.microsoft.com/office/drawing/2014/main" id="{140CD1E8-04E2-4030-B517-1C5E89AFC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027" y="1786878"/>
            <a:ext cx="3771265" cy="2507891"/>
          </a:xfrm>
          <a:prstGeom prst="rect">
            <a:avLst/>
          </a:prstGeom>
        </p:spPr>
      </p:pic>
    </p:spTree>
    <p:extLst>
      <p:ext uri="{BB962C8B-B14F-4D97-AF65-F5344CB8AC3E}">
        <p14:creationId xmlns:p14="http://schemas.microsoft.com/office/powerpoint/2010/main" val="330680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fontScale="92500"/>
          </a:bodyPr>
          <a:lstStyle/>
          <a:p>
            <a:pPr algn="l"/>
            <a:r>
              <a:rPr lang="nl-NL" sz="3600" b="1">
                <a:solidFill>
                  <a:schemeClr val="accent1">
                    <a:lumMod val="50000"/>
                  </a:schemeClr>
                </a:solidFill>
                <a:latin typeface="Univers" panose="020B0603020202030204" pitchFamily="34" charset="0"/>
              </a:rPr>
              <a:t>Welke opleidingen kun je volgen? (vmbo)</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10288724" cy="4770537"/>
          </a:xfrm>
          <a:prstGeom prst="rect">
            <a:avLst/>
          </a:prstGeom>
          <a:noFill/>
        </p:spPr>
        <p:txBody>
          <a:bodyPr wrap="square" rtlCol="0" anchor="t">
            <a:spAutoFit/>
          </a:bodyPr>
          <a:lstStyle/>
          <a:p>
            <a:pPr marL="285750" indent="-285750">
              <a:buFont typeface="Wingdings" panose="05000000000000000000" pitchFamily="2" charset="2"/>
              <a:buChar char="§"/>
            </a:pPr>
            <a:r>
              <a:rPr lang="nl-NL" dirty="0">
                <a:latin typeface="Verdana"/>
                <a:ea typeface="Verdana"/>
                <a:cs typeface="Verdana"/>
              </a:rPr>
              <a:t>Aan het eind van 2</a:t>
            </a:r>
            <a:r>
              <a:rPr lang="nl-NL" baseline="30000" dirty="0">
                <a:latin typeface="Verdana"/>
                <a:ea typeface="Verdana"/>
                <a:cs typeface="Verdana"/>
              </a:rPr>
              <a:t>e</a:t>
            </a:r>
            <a:r>
              <a:rPr lang="nl-NL" dirty="0">
                <a:latin typeface="Verdana"/>
                <a:ea typeface="Verdana"/>
                <a:cs typeface="Verdana"/>
              </a:rPr>
              <a:t> leerjaar profiel kiezen</a:t>
            </a:r>
          </a:p>
          <a:p>
            <a:pPr marL="285750" indent="-285750">
              <a:buFont typeface="Wingdings" panose="05000000000000000000" pitchFamily="2" charset="2"/>
              <a:buChar char="§"/>
            </a:pPr>
            <a:r>
              <a:rPr lang="nl-NL" dirty="0">
                <a:latin typeface="Verdana"/>
                <a:ea typeface="Verdana"/>
                <a:cs typeface="Verdana"/>
              </a:rPr>
              <a:t>PIE (Produceren, Installeren en Energie)</a:t>
            </a:r>
          </a:p>
          <a:p>
            <a:pPr marL="285750" indent="-285750">
              <a:buFont typeface="Wingdings" panose="05000000000000000000" pitchFamily="2" charset="2"/>
              <a:buChar char="§"/>
            </a:pPr>
            <a:r>
              <a:rPr lang="nl-NL" dirty="0">
                <a:latin typeface="Verdana"/>
                <a:ea typeface="Verdana"/>
                <a:cs typeface="Verdana"/>
              </a:rPr>
              <a:t>25 keuzevakken beschikbaar</a:t>
            </a:r>
          </a:p>
          <a:p>
            <a:pPr marL="285750" indent="-285750">
              <a:buFont typeface="Wingdings" panose="05000000000000000000" pitchFamily="2" charset="2"/>
              <a:buChar char="§"/>
            </a:pPr>
            <a:r>
              <a:rPr lang="nl-NL" dirty="0">
                <a:latin typeface="Verdana"/>
                <a:ea typeface="Verdana"/>
                <a:cs typeface="Verdana"/>
              </a:rPr>
              <a:t>1 van deze keuzevakken is Koudetechniek</a:t>
            </a:r>
          </a:p>
          <a:p>
            <a:pPr marL="285750" indent="-285750">
              <a:buFont typeface="Wingdings" panose="05000000000000000000" pitchFamily="2" charset="2"/>
              <a:buChar char="§"/>
            </a:pPr>
            <a:r>
              <a:rPr lang="nl-NL" dirty="0">
                <a:latin typeface="Verdana"/>
                <a:ea typeface="Verdana"/>
                <a:cs typeface="Verdana"/>
              </a:rPr>
              <a:t>Hiervoor complete lesmethode ontwikkeld</a:t>
            </a:r>
          </a:p>
          <a:p>
            <a:pPr marL="285750" indent="-285750">
              <a:buFont typeface="Wingdings" panose="05000000000000000000" pitchFamily="2" charset="2"/>
              <a:buChar char="§"/>
            </a:pPr>
            <a:r>
              <a:rPr lang="nl-NL" dirty="0">
                <a:latin typeface="Verdana"/>
                <a:ea typeface="Verdana"/>
                <a:cs typeface="Verdana"/>
              </a:rPr>
              <a:t>Op bijna 50 scholen aangeboden</a:t>
            </a:r>
          </a:p>
          <a:p>
            <a:pPr marL="285750" indent="-285750">
              <a:buFont typeface="Wingdings" panose="05000000000000000000" pitchFamily="2" charset="2"/>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pPr marL="285750" indent="-285750">
              <a:buFont typeface="Wingdings" panose="05000000000000000000" pitchFamily="2" charset="2"/>
              <a:buChar char="§"/>
            </a:pPr>
            <a:endParaRPr lang="nl-NL" sz="2000" dirty="0">
              <a:latin typeface="Verdana"/>
              <a:ea typeface="Verdana"/>
              <a:cs typeface="Calibri"/>
            </a:endParaRPr>
          </a:p>
          <a:p>
            <a:endParaRPr lang="nl-NL" sz="2000" dirty="0">
              <a:latin typeface="Verdana"/>
              <a:ea typeface="Verdana"/>
              <a:cs typeface="Calibri"/>
            </a:endParaRPr>
          </a:p>
        </p:txBody>
      </p:sp>
      <p:pic>
        <p:nvPicPr>
          <p:cNvPr id="5" name="Afbeelding 6" descr="Afbeelding met tekst&#10;&#10;Beschrijving is gegenereerd met zeer hoge betrouwbaarheid">
            <a:extLst>
              <a:ext uri="{FF2B5EF4-FFF2-40B4-BE49-F238E27FC236}">
                <a16:creationId xmlns:a16="http://schemas.microsoft.com/office/drawing/2014/main" id="{961BB068-C7DE-4B14-B0B3-70ACA01E4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764" y="1609555"/>
            <a:ext cx="3943927" cy="4348933"/>
          </a:xfrm>
          <a:prstGeom prst="rect">
            <a:avLst/>
          </a:prstGeom>
        </p:spPr>
      </p:pic>
    </p:spTree>
    <p:extLst>
      <p:ext uri="{BB962C8B-B14F-4D97-AF65-F5344CB8AC3E}">
        <p14:creationId xmlns:p14="http://schemas.microsoft.com/office/powerpoint/2010/main" val="49770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Welke opleidingen kun je volgen? (mbo)</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876095"/>
            <a:ext cx="10288724" cy="4801314"/>
          </a:xfrm>
          <a:prstGeom prst="rect">
            <a:avLst/>
          </a:prstGeom>
          <a:noFill/>
        </p:spPr>
        <p:txBody>
          <a:bodyPr wrap="square" rtlCol="0" anchor="t">
            <a:spAutoFit/>
          </a:bodyPr>
          <a:lstStyle/>
          <a:p>
            <a:r>
              <a:rPr lang="nl-NL" b="1" dirty="0">
                <a:latin typeface="Verdana"/>
                <a:ea typeface="Verdana"/>
                <a:cs typeface="Verdana"/>
              </a:rPr>
              <a:t>Koude- en klimaatsystemen</a:t>
            </a:r>
            <a:br>
              <a:rPr lang="nl-NL" dirty="0">
                <a:latin typeface="Verdana" panose="020B0604030504040204" pitchFamily="34" charset="0"/>
                <a:ea typeface="Verdana" panose="020B0604030504040204" pitchFamily="34" charset="0"/>
                <a:cs typeface="Verdana" panose="020B0604030504040204"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Airco/warmtepompmonteur niveau 2 </a:t>
            </a: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Monteur koude- en klimaatsystemen niveau 2</a:t>
            </a:r>
          </a:p>
          <a:p>
            <a:pPr marL="285750" indent="-285750">
              <a:buFont typeface="Arial" panose="020B0604020202020204" pitchFamily="34" charset="0"/>
              <a:buChar char="•"/>
            </a:pPr>
            <a:r>
              <a:rPr lang="nl-NL" dirty="0">
                <a:latin typeface="Verdana"/>
                <a:ea typeface="Verdana"/>
                <a:cs typeface="Verdana"/>
              </a:rPr>
              <a:t>Servicemonteur koude- en klimaatsystemen niveau 3 </a:t>
            </a: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Eerste monteur koude- en klimaatsystemen niveau 3 </a:t>
            </a: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Technicus industriële koude- en klimaatsystemen niveau 4</a:t>
            </a:r>
          </a:p>
          <a:p>
            <a:pPr marL="285750" indent="-285750">
              <a:buFont typeface="Arial" panose="020B0604020202020204" pitchFamily="34" charset="0"/>
              <a:buChar char="•"/>
            </a:pPr>
            <a:r>
              <a:rPr lang="nl-NL" dirty="0">
                <a:latin typeface="Verdana"/>
                <a:ea typeface="Verdana"/>
                <a:cs typeface="Verdana"/>
              </a:rPr>
              <a:t>Systeemontwerper koude- en klimaatsystemen niveau 4</a:t>
            </a:r>
          </a:p>
          <a:p>
            <a:endParaRPr lang="nl-NL" dirty="0">
              <a:latin typeface="Verdana"/>
              <a:ea typeface="Verdana"/>
              <a:cs typeface="Verdana"/>
            </a:endParaRPr>
          </a:p>
          <a:p>
            <a:r>
              <a:rPr lang="nl-NL" dirty="0">
                <a:latin typeface="Verdana"/>
                <a:ea typeface="Verdana"/>
                <a:cs typeface="Verdana"/>
              </a:rPr>
              <a:t>Bij diverse installatie, elektrotechnische, mechatronica opleidingen kun je een keuzedeel koude-, klimaat- of warmtepomptechniek volgen.</a:t>
            </a:r>
            <a:endParaRPr lang="nl-NL" dirty="0">
              <a:latin typeface="Verdana" panose="020B0604030504040204" pitchFamily="34" charset="0"/>
              <a:ea typeface="Verdana" panose="020B0604030504040204" pitchFamily="34" charset="0"/>
              <a:cs typeface="Verdana" panose="020B0604030504040204" pitchFamily="34" charset="0"/>
            </a:endParaRPr>
          </a:p>
          <a:p>
            <a:br>
              <a:rPr lang="nl-NL" dirty="0">
                <a:latin typeface="Verdana" panose="020B0604030504040204" pitchFamily="34" charset="0"/>
                <a:ea typeface="Verdana" panose="020B0604030504040204" pitchFamily="34" charset="0"/>
                <a:cs typeface="Verdana" panose="020B0604030504040204" pitchFamily="34" charset="0"/>
              </a:rPr>
            </a:br>
            <a:r>
              <a:rPr lang="nl-NL" b="1" dirty="0">
                <a:latin typeface="Verdana"/>
                <a:ea typeface="Verdana"/>
                <a:cs typeface="Verdana"/>
              </a:rPr>
              <a:t>Toelatingseisen</a:t>
            </a:r>
            <a:br>
              <a:rPr lang="nl-NL" b="1" dirty="0">
                <a:latin typeface="Verdana" panose="020B0604030504040204" pitchFamily="34" charset="0"/>
                <a:ea typeface="Verdana" panose="020B0604030504040204" pitchFamily="34" charset="0"/>
                <a:cs typeface="Verdana" panose="020B0604030504040204" pitchFamily="34" charset="0"/>
              </a:rPr>
            </a:br>
            <a:endParaRPr lang="nl-NL"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Vmbo-diploma BBL Techniek</a:t>
            </a:r>
          </a:p>
          <a:p>
            <a:pPr marL="285750" indent="-285750">
              <a:buFont typeface="Arial" panose="020B0604020202020204" pitchFamily="34" charset="0"/>
              <a:buChar char="•"/>
            </a:pPr>
            <a:r>
              <a:rPr lang="nl-NL" dirty="0">
                <a:latin typeface="Verdana"/>
                <a:ea typeface="Verdana"/>
                <a:cs typeface="Verdana"/>
              </a:rPr>
              <a:t>Vmbo-diploma BBL Economie, Landbouw met Wiskunde of Nask1</a:t>
            </a:r>
          </a:p>
          <a:p>
            <a:pPr marL="285750" indent="-285750">
              <a:buFont typeface="Arial" panose="020B0604020202020204" pitchFamily="34" charset="0"/>
              <a:buChar char="•"/>
            </a:pPr>
            <a:r>
              <a:rPr lang="nl-NL" dirty="0">
                <a:latin typeface="Verdana"/>
                <a:ea typeface="Verdana"/>
                <a:cs typeface="Verdana"/>
              </a:rPr>
              <a:t>Overgangsbewijs van havo 3 naar havo 4 of vwo 3 naar vwo 4</a:t>
            </a:r>
          </a:p>
        </p:txBody>
      </p:sp>
      <p:pic>
        <p:nvPicPr>
          <p:cNvPr id="2" name="Afbeelding 6" descr="Afbeelding met persoon, binnen, man, voorzijde&#10;&#10;Beschrijving is gegenereerd met zeer hoge betrouwbaarheid">
            <a:extLst>
              <a:ext uri="{FF2B5EF4-FFF2-40B4-BE49-F238E27FC236}">
                <a16:creationId xmlns:a16="http://schemas.microsoft.com/office/drawing/2014/main" id="{9A00928F-69CA-4C93-8927-5F99ED891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471" y="1674867"/>
            <a:ext cx="3522920" cy="2468639"/>
          </a:xfrm>
          <a:prstGeom prst="rect">
            <a:avLst/>
          </a:prstGeom>
        </p:spPr>
      </p:pic>
    </p:spTree>
    <p:extLst>
      <p:ext uri="{BB962C8B-B14F-4D97-AF65-F5344CB8AC3E}">
        <p14:creationId xmlns:p14="http://schemas.microsoft.com/office/powerpoint/2010/main" val="155398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Deze scholen bieden koudetechniek aan</a:t>
            </a:r>
          </a:p>
        </p:txBody>
      </p:sp>
      <p:pic>
        <p:nvPicPr>
          <p:cNvPr id="4" name="Afbeelding 3"/>
          <p:cNvPicPr/>
          <p:nvPr/>
        </p:nvPicPr>
        <p:blipFill>
          <a:blip r:embed="rId2"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5" name="Tekstvak 4">
            <a:extLst>
              <a:ext uri="{FF2B5EF4-FFF2-40B4-BE49-F238E27FC236}">
                <a16:creationId xmlns:a16="http://schemas.microsoft.com/office/drawing/2014/main" id="{445556F6-C44A-4754-A1EF-685A5CD9F8AF}"/>
              </a:ext>
            </a:extLst>
          </p:cNvPr>
          <p:cNvSpPr txBox="1"/>
          <p:nvPr/>
        </p:nvSpPr>
        <p:spPr>
          <a:xfrm>
            <a:off x="8630816" y="1679510"/>
            <a:ext cx="2789853" cy="3970318"/>
          </a:xfrm>
          <a:prstGeom prst="rect">
            <a:avLst/>
          </a:prstGeom>
          <a:noFill/>
        </p:spPr>
        <p:txBody>
          <a:bodyPr wrap="square" lIns="91440" tIns="45720" rIns="91440" bIns="45720" rtlCol="0" anchor="t">
            <a:spAutoFit/>
          </a:bodyPr>
          <a:lstStyle/>
          <a:p>
            <a:r>
              <a:rPr lang="nl-NL" sz="1400" dirty="0">
                <a:latin typeface="Verdana"/>
                <a:ea typeface="Verdana"/>
                <a:cs typeface="Verdana"/>
              </a:rPr>
              <a:t>De blauwe cijfers geven de vmbo-scholen aan die het keuzevak koudetechniek geven. </a:t>
            </a:r>
          </a:p>
          <a:p>
            <a:endParaRPr lang="nl-NL" sz="1400" dirty="0">
              <a:latin typeface="Verdana"/>
              <a:ea typeface="Verdana"/>
              <a:cs typeface="Verdana"/>
            </a:endParaRPr>
          </a:p>
          <a:p>
            <a:r>
              <a:rPr lang="nl-NL" sz="1400" dirty="0">
                <a:latin typeface="Verdana"/>
                <a:ea typeface="Verdana"/>
                <a:cs typeface="Verdana"/>
              </a:rPr>
              <a:t>De oranje cijfers geven de regionale opleidingscentra (</a:t>
            </a:r>
            <a:r>
              <a:rPr lang="nl-NL" sz="1400" dirty="0" err="1">
                <a:latin typeface="Verdana"/>
                <a:ea typeface="Verdana"/>
                <a:cs typeface="Verdana"/>
              </a:rPr>
              <a:t>roc’s</a:t>
            </a:r>
            <a:r>
              <a:rPr lang="nl-NL" sz="1400" dirty="0">
                <a:latin typeface="Verdana"/>
                <a:ea typeface="Verdana"/>
                <a:cs typeface="Verdana"/>
              </a:rPr>
              <a:t>) en </a:t>
            </a:r>
            <a:r>
              <a:rPr lang="nl-NL" sz="1400" dirty="0" err="1">
                <a:latin typeface="Verdana"/>
                <a:ea typeface="Verdana"/>
                <a:cs typeface="Verdana"/>
              </a:rPr>
              <a:t>opleidings-instituten</a:t>
            </a:r>
            <a:r>
              <a:rPr lang="nl-NL" sz="1400" dirty="0">
                <a:latin typeface="Verdana"/>
                <a:ea typeface="Verdana"/>
                <a:cs typeface="Verdana"/>
              </a:rPr>
              <a:t> aan die mbo-opleidingen in de koudetechniek verzorgen.</a:t>
            </a:r>
          </a:p>
          <a:p>
            <a:endParaRPr lang="nl-NL" sz="1400" dirty="0">
              <a:latin typeface="Verdana"/>
              <a:ea typeface="Verdana"/>
              <a:cs typeface="Verdana"/>
            </a:endParaRPr>
          </a:p>
          <a:p>
            <a:r>
              <a:rPr lang="nl-NL" sz="1400" dirty="0">
                <a:latin typeface="Verdana"/>
                <a:ea typeface="Verdana"/>
                <a:cs typeface="Verdana"/>
              </a:rPr>
              <a:t>De groene zijn de </a:t>
            </a:r>
            <a:r>
              <a:rPr lang="nl-NL" sz="1400" dirty="0" err="1">
                <a:latin typeface="Verdana"/>
                <a:ea typeface="Verdana"/>
                <a:cs typeface="Verdana"/>
              </a:rPr>
              <a:t>ROC’s</a:t>
            </a:r>
            <a:r>
              <a:rPr lang="nl-NL" sz="1400" dirty="0">
                <a:latin typeface="Verdana"/>
                <a:ea typeface="Verdana"/>
                <a:cs typeface="Verdana"/>
              </a:rPr>
              <a:t> die een keuzedeel </a:t>
            </a:r>
            <a:r>
              <a:rPr lang="nl-NL" sz="1400" dirty="0" err="1">
                <a:latin typeface="Verdana"/>
                <a:ea typeface="Verdana"/>
                <a:cs typeface="Verdana"/>
              </a:rPr>
              <a:t>koudtechniek</a:t>
            </a:r>
            <a:r>
              <a:rPr lang="nl-NL" sz="1400" dirty="0">
                <a:latin typeface="Verdana"/>
                <a:ea typeface="Verdana"/>
                <a:cs typeface="Verdana"/>
              </a:rPr>
              <a:t> aanbieden. </a:t>
            </a:r>
          </a:p>
          <a:p>
            <a:endParaRPr lang="nl-NL" sz="1400" dirty="0">
              <a:latin typeface="Verdana"/>
              <a:ea typeface="Verdana"/>
              <a:cs typeface="Verdana"/>
            </a:endParaRPr>
          </a:p>
          <a:p>
            <a:r>
              <a:rPr lang="nl-NL" sz="1400" dirty="0">
                <a:latin typeface="Verdana"/>
                <a:ea typeface="Verdana"/>
                <a:cs typeface="Verdana"/>
              </a:rPr>
              <a:t>Deze kaart is altijd in ontwikkeling</a:t>
            </a:r>
          </a:p>
        </p:txBody>
      </p:sp>
      <p:pic>
        <p:nvPicPr>
          <p:cNvPr id="9" name="Afbeelding 8" descr="Afbeelding met tekst, kaart&#10;&#10;Automatisch gegenereerde beschrijving">
            <a:extLst>
              <a:ext uri="{FF2B5EF4-FFF2-40B4-BE49-F238E27FC236}">
                <a16:creationId xmlns:a16="http://schemas.microsoft.com/office/drawing/2014/main" id="{C910E3F4-D684-8EF6-C423-102F939BA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0" y="1569828"/>
            <a:ext cx="6686550" cy="4780172"/>
          </a:xfrm>
          <a:prstGeom prst="rect">
            <a:avLst/>
          </a:prstGeom>
        </p:spPr>
      </p:pic>
    </p:spTree>
    <p:extLst>
      <p:ext uri="{BB962C8B-B14F-4D97-AF65-F5344CB8AC3E}">
        <p14:creationId xmlns:p14="http://schemas.microsoft.com/office/powerpoint/2010/main" val="187907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vert="horz" lIns="91440" tIns="45720" rIns="91440" bIns="45720" rtlCol="0" anchor="t">
            <a:normAutofit lnSpcReduction="10000"/>
          </a:bodyPr>
          <a:lstStyle/>
          <a:p>
            <a:pPr algn="l"/>
            <a:r>
              <a:rPr lang="nl-NL" sz="3600" b="1">
                <a:solidFill>
                  <a:schemeClr val="accent1">
                    <a:lumMod val="50000"/>
                  </a:schemeClr>
                </a:solidFill>
                <a:latin typeface="Univers"/>
              </a:rPr>
              <a:t>Doorstuderen</a:t>
            </a:r>
            <a:r>
              <a:rPr lang="nl-NL" sz="3600" b="1">
                <a:solidFill>
                  <a:schemeClr val="accent1">
                    <a:lumMod val="50000"/>
                  </a:schemeClr>
                </a:solidFill>
                <a:latin typeface="Univers"/>
                <a:ea typeface="+mn-lt"/>
                <a:cs typeface="+mn-lt"/>
              </a:rPr>
              <a:t> op hbo+ niveau</a:t>
            </a:r>
            <a:endParaRPr lang="nl-NL" sz="3600" b="1">
              <a:solidFill>
                <a:schemeClr val="accent1">
                  <a:lumMod val="50000"/>
                </a:schemeClr>
              </a:solidFill>
              <a:latin typeface="Univers"/>
              <a:cs typeface="Calibri" panose="020F0502020204030204"/>
            </a:endParaRPr>
          </a:p>
          <a:p>
            <a:pPr algn="l"/>
            <a:endParaRPr lang="nl-NL" sz="3600" b="1">
              <a:solidFill>
                <a:schemeClr val="accent1">
                  <a:lumMod val="50000"/>
                </a:schemeClr>
              </a:solidFill>
              <a:latin typeface="Univers"/>
            </a:endParaRP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876095"/>
            <a:ext cx="6433315" cy="4524315"/>
          </a:xfrm>
          <a:prstGeom prst="rect">
            <a:avLst/>
          </a:prstGeom>
          <a:noFill/>
        </p:spPr>
        <p:txBody>
          <a:bodyPr wrap="square" rtlCol="0" anchor="t">
            <a:spAutoFit/>
          </a:bodyPr>
          <a:lstStyle/>
          <a:p>
            <a:r>
              <a:rPr lang="nl-NL" b="1" dirty="0">
                <a:latin typeface="Verdana"/>
                <a:ea typeface="Verdana"/>
                <a:cs typeface="Verdana"/>
              </a:rPr>
              <a:t>Post hbo Koudetechniek</a:t>
            </a:r>
            <a:br>
              <a:rPr lang="nl-NL" dirty="0">
                <a:latin typeface="Verdana" panose="020B0604030504040204" pitchFamily="34" charset="0"/>
                <a:ea typeface="Verdana" panose="020B0604030504040204" pitchFamily="34" charset="0"/>
                <a:cs typeface="Verdana" panose="020B0604030504040204" pitchFamily="34" charset="0"/>
              </a:rPr>
            </a:b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dirty="0">
                <a:latin typeface="Verdana"/>
                <a:ea typeface="Verdana"/>
                <a:cs typeface="Verdana"/>
              </a:rPr>
              <a:t>Niveau 5</a:t>
            </a:r>
          </a:p>
          <a:p>
            <a:pPr marL="285750" indent="-285750">
              <a:buFont typeface="Arial" panose="020B0604020202020204" pitchFamily="34" charset="0"/>
              <a:buChar char="•"/>
            </a:pPr>
            <a:r>
              <a:rPr lang="nl-NL" dirty="0">
                <a:latin typeface="Verdana"/>
                <a:ea typeface="Verdana"/>
                <a:cs typeface="Verdana"/>
              </a:rPr>
              <a:t>Toelatingseis: bachelor (hbo of masterniveau)</a:t>
            </a:r>
          </a:p>
          <a:p>
            <a:pPr marL="285750" indent="-285750">
              <a:buFont typeface="Arial" panose="020B0604020202020204" pitchFamily="34" charset="0"/>
              <a:buChar char="•"/>
            </a:pPr>
            <a:r>
              <a:rPr lang="nl-NL" dirty="0">
                <a:latin typeface="Verdana"/>
                <a:ea typeface="Verdana"/>
                <a:cs typeface="Verdana"/>
              </a:rPr>
              <a:t>Diverse facetten koudetechniek</a:t>
            </a:r>
          </a:p>
          <a:p>
            <a:pPr marL="285750" indent="-285750">
              <a:buFont typeface="Arial" panose="020B0604020202020204" pitchFamily="34" charset="0"/>
              <a:buChar char="•"/>
            </a:pPr>
            <a:r>
              <a:rPr lang="nl-NL" dirty="0">
                <a:latin typeface="Verdana"/>
                <a:ea typeface="Verdana"/>
                <a:cs typeface="Verdana"/>
              </a:rPr>
              <a:t>Theoretisch en praktisch deel</a:t>
            </a:r>
          </a:p>
          <a:p>
            <a:pPr marL="285750" indent="-285750">
              <a:buFont typeface="Arial" panose="05000000000000000000" pitchFamily="2" charset="2"/>
              <a:buChar char="•"/>
            </a:pPr>
            <a:r>
              <a:rPr lang="nl-NL" dirty="0">
                <a:latin typeface="Verdana"/>
                <a:ea typeface="Verdana"/>
                <a:cs typeface="Verdana"/>
              </a:rPr>
              <a:t>Theorievakken afsluiten met tentamen</a:t>
            </a:r>
          </a:p>
          <a:p>
            <a:pPr marL="285750" indent="-285750">
              <a:buFont typeface="Arial" panose="05000000000000000000" pitchFamily="2" charset="2"/>
              <a:buChar char="•"/>
            </a:pPr>
            <a:r>
              <a:rPr lang="nl-NL" dirty="0">
                <a:latin typeface="Verdana"/>
                <a:ea typeface="Verdana"/>
                <a:cs typeface="Verdana"/>
              </a:rPr>
              <a:t>Na positief resultaat volgt register diploma</a:t>
            </a:r>
          </a:p>
          <a:p>
            <a:pPr marL="285750" indent="-285750">
              <a:buFont typeface="Arial" panose="05000000000000000000" pitchFamily="2" charset="2"/>
              <a:buChar char="•"/>
            </a:pPr>
            <a:r>
              <a:rPr lang="nl-NL" dirty="0">
                <a:latin typeface="Verdana"/>
                <a:ea typeface="Verdana"/>
                <a:cs typeface="Verdana"/>
              </a:rPr>
              <a:t>Opleiding duurt 1,5 jaar</a:t>
            </a:r>
          </a:p>
          <a:p>
            <a:pPr marL="285750" indent="-285750">
              <a:buFont typeface="Arial" panose="05000000000000000000" pitchFamily="2" charset="2"/>
              <a:buChar char="•"/>
            </a:pPr>
            <a:r>
              <a:rPr lang="nl-NL" dirty="0">
                <a:latin typeface="Verdana"/>
                <a:ea typeface="Verdana"/>
                <a:cs typeface="Verdana"/>
              </a:rPr>
              <a:t>Adviseren, ontwerpen en toeleveren van koelsystemen, koelinstallaties en koelruimtes</a:t>
            </a:r>
          </a:p>
          <a:p>
            <a:pPr marL="285750" indent="-285750">
              <a:buFont typeface="Arial" panose="05000000000000000000" pitchFamily="2" charset="2"/>
              <a:buChar char="•"/>
            </a:pPr>
            <a:endParaRPr lang="nl-NL" dirty="0">
              <a:latin typeface="Verdana"/>
              <a:ea typeface="Verdana"/>
              <a:cs typeface="Verdana"/>
            </a:endParaRPr>
          </a:p>
          <a:p>
            <a:r>
              <a:rPr lang="nl-NL" dirty="0">
                <a:latin typeface="Verdana"/>
                <a:ea typeface="Verdana"/>
                <a:cs typeface="Verdana"/>
              </a:rPr>
              <a:t>www.posthbokoudetechniek.nl</a:t>
            </a:r>
          </a:p>
          <a:p>
            <a:pPr marL="285750" indent="-285750">
              <a:buFont typeface="Wingdings" panose="05000000000000000000" pitchFamily="2" charset="2"/>
              <a:buChar char="§"/>
            </a:pPr>
            <a:endParaRPr lang="nl-NL" dirty="0">
              <a:solidFill>
                <a:prstClr val="black"/>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pPr>
            <a:endParaRPr lang="nl-NL" dirty="0">
              <a:solidFill>
                <a:prstClr val="black"/>
              </a:solidFill>
              <a:latin typeface="Verdana" panose="020B0604030504040204" pitchFamily="34" charset="0"/>
              <a:ea typeface="Verdana" panose="020B0604030504040204" pitchFamily="34" charset="0"/>
            </a:endParaRPr>
          </a:p>
          <a:p>
            <a:endParaRPr lang="nl-NL" dirty="0">
              <a:solidFill>
                <a:prstClr val="black"/>
              </a:solidFill>
              <a:latin typeface="Verdana" panose="020B0604030504040204" pitchFamily="34" charset="0"/>
              <a:ea typeface="Verdana" panose="020B0604030504040204" pitchFamily="34" charset="0"/>
            </a:endParaRPr>
          </a:p>
        </p:txBody>
      </p:sp>
      <p:pic>
        <p:nvPicPr>
          <p:cNvPr id="5" name="Afbeelding 4" descr="Afbeelding met persoon, zitten, laptop, bank&#10;&#10;Automatisch gegenereerde beschrijving">
            <a:extLst>
              <a:ext uri="{FF2B5EF4-FFF2-40B4-BE49-F238E27FC236}">
                <a16:creationId xmlns:a16="http://schemas.microsoft.com/office/drawing/2014/main" id="{854DDD9D-B206-4E42-929B-602EB5693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895" y="1559859"/>
            <a:ext cx="3308465" cy="4976090"/>
          </a:xfrm>
          <a:prstGeom prst="rect">
            <a:avLst/>
          </a:prstGeom>
        </p:spPr>
      </p:pic>
    </p:spTree>
    <p:extLst>
      <p:ext uri="{BB962C8B-B14F-4D97-AF65-F5344CB8AC3E}">
        <p14:creationId xmlns:p14="http://schemas.microsoft.com/office/powerpoint/2010/main" val="220844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Kom in contact!</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10288724" cy="6740307"/>
          </a:xfrm>
          <a:prstGeom prst="rect">
            <a:avLst/>
          </a:prstGeom>
          <a:noFill/>
        </p:spPr>
        <p:txBody>
          <a:bodyPr wrap="square" rtlCol="0" anchor="t">
            <a:spAutoFit/>
          </a:bodyPr>
          <a:lstStyle/>
          <a:p>
            <a:r>
              <a:rPr lang="nl-NL" dirty="0">
                <a:latin typeface="Verdana"/>
                <a:ea typeface="Verdana"/>
                <a:cs typeface="Verdana"/>
              </a:rPr>
              <a:t>Wil je meer weten over werken in de koudetechniek? We vertellen je er graag meer over!</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Naam bedrijf</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Contactpersoon</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Mailadres</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Telefoonnummer</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Website</a:t>
            </a: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a:ea typeface="Verdana"/>
                <a:cs typeface="Verdana"/>
              </a:rPr>
              <a:t>Plaatsen bedrijfslogo</a:t>
            </a:r>
          </a:p>
          <a:p>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pPr marL="285750" indent="-285750">
              <a:buFont typeface="Wingdings" panose="05000000000000000000" pitchFamily="2" charset="2"/>
              <a:buChar char="§"/>
            </a:pPr>
            <a:endParaRPr lang="nl-NL" dirty="0">
              <a:latin typeface="Verdana"/>
              <a:ea typeface="Verdana"/>
              <a:cs typeface="Verdana"/>
            </a:endParaRPr>
          </a:p>
          <a:p>
            <a:endParaRPr lang="nl-NL" dirty="0">
              <a:latin typeface="Verdana"/>
              <a:ea typeface="Verdana"/>
              <a:cs typeface="Verdana"/>
            </a:endParaRPr>
          </a:p>
        </p:txBody>
      </p:sp>
      <p:pic>
        <p:nvPicPr>
          <p:cNvPr id="7" name="Afbeelding 6">
            <a:extLst>
              <a:ext uri="{FF2B5EF4-FFF2-40B4-BE49-F238E27FC236}">
                <a16:creationId xmlns:a16="http://schemas.microsoft.com/office/drawing/2014/main" id="{87FDD76A-B965-454F-831E-61CF031C0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78" y="3884337"/>
            <a:ext cx="454931" cy="337399"/>
          </a:xfrm>
          <a:prstGeom prst="rect">
            <a:avLst/>
          </a:prstGeom>
        </p:spPr>
      </p:pic>
      <p:pic>
        <p:nvPicPr>
          <p:cNvPr id="8" name="Afbeelding 7">
            <a:extLst>
              <a:ext uri="{FF2B5EF4-FFF2-40B4-BE49-F238E27FC236}">
                <a16:creationId xmlns:a16="http://schemas.microsoft.com/office/drawing/2014/main" id="{92B7A012-0B53-491C-AACE-2C45DFFDF9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37" y="4494591"/>
            <a:ext cx="347020" cy="337399"/>
          </a:xfrm>
          <a:prstGeom prst="rect">
            <a:avLst/>
          </a:prstGeom>
        </p:spPr>
      </p:pic>
      <p:pic>
        <p:nvPicPr>
          <p:cNvPr id="9" name="Afbeelding 8">
            <a:extLst>
              <a:ext uri="{FF2B5EF4-FFF2-40B4-BE49-F238E27FC236}">
                <a16:creationId xmlns:a16="http://schemas.microsoft.com/office/drawing/2014/main" id="{83482160-1F7E-41AE-A180-6B4E377AD6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742" y="5116391"/>
            <a:ext cx="334116" cy="337398"/>
          </a:xfrm>
          <a:prstGeom prst="rect">
            <a:avLst/>
          </a:prstGeom>
        </p:spPr>
      </p:pic>
      <p:pic>
        <p:nvPicPr>
          <p:cNvPr id="2050" name="Picture 2" descr="Afbeeldingsresultaat voor contact person free icon">
            <a:extLst>
              <a:ext uri="{FF2B5EF4-FFF2-40B4-BE49-F238E27FC236}">
                <a16:creationId xmlns:a16="http://schemas.microsoft.com/office/drawing/2014/main" id="{AFDD4085-6092-460C-9588-EADF3FE4FF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383" y="3319967"/>
            <a:ext cx="409717" cy="42794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2B91A99D-C757-4E62-8CE9-19718F9F9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123" y="2758518"/>
            <a:ext cx="347020" cy="337245"/>
          </a:xfrm>
          <a:prstGeom prst="rect">
            <a:avLst/>
          </a:prstGeom>
        </p:spPr>
      </p:pic>
    </p:spTree>
    <p:extLst>
      <p:ext uri="{BB962C8B-B14F-4D97-AF65-F5344CB8AC3E}">
        <p14:creationId xmlns:p14="http://schemas.microsoft.com/office/powerpoint/2010/main" val="386180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Inhoud </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10288724" cy="3416320"/>
          </a:xfrm>
          <a:prstGeom prst="rect">
            <a:avLst/>
          </a:prstGeom>
          <a:noFill/>
        </p:spPr>
        <p:txBody>
          <a:bodyPr wrap="square" rtlCol="0" anchor="t">
            <a:spAutoFit/>
          </a:bodyPr>
          <a:lstStyle/>
          <a:p>
            <a:pPr marL="285750" indent="-285750">
              <a:buFont typeface="Arial" panose="020B0604020202020204" pitchFamily="34" charset="0"/>
              <a:buChar char="•"/>
            </a:pPr>
            <a:r>
              <a:rPr lang="nl-NL" dirty="0">
                <a:latin typeface="Verdana"/>
                <a:ea typeface="Verdana"/>
                <a:cs typeface="Verdana"/>
              </a:rPr>
              <a:t>Wat is koudetechniek?</a:t>
            </a:r>
          </a:p>
          <a:p>
            <a:pPr marL="285750" indent="-285750">
              <a:buFont typeface="Arial" panose="020B0604020202020204" pitchFamily="34" charset="0"/>
              <a:buChar char="•"/>
            </a:pPr>
            <a:r>
              <a:rPr lang="nl-NL" dirty="0">
                <a:latin typeface="Verdana"/>
                <a:ea typeface="Verdana"/>
                <a:cs typeface="Verdana"/>
              </a:rPr>
              <a:t>Hoe werkt het </a:t>
            </a:r>
            <a:r>
              <a:rPr lang="nl-NL" dirty="0" err="1">
                <a:latin typeface="Verdana"/>
                <a:ea typeface="Verdana"/>
                <a:cs typeface="Verdana"/>
              </a:rPr>
              <a:t>koudeproces</a:t>
            </a:r>
            <a:r>
              <a:rPr lang="nl-NL" dirty="0">
                <a:latin typeface="Verdana"/>
                <a:ea typeface="Verdana"/>
                <a:cs typeface="Verdana"/>
              </a:rPr>
              <a:t>?</a:t>
            </a:r>
          </a:p>
          <a:p>
            <a:pPr marL="285750" indent="-285750">
              <a:buFont typeface="Arial" panose="020B0604020202020204" pitchFamily="34" charset="0"/>
              <a:buChar char="•"/>
            </a:pPr>
            <a:r>
              <a:rPr lang="nl-NL" dirty="0">
                <a:latin typeface="Verdana"/>
                <a:ea typeface="Verdana"/>
                <a:cs typeface="Verdana"/>
              </a:rPr>
              <a:t>Toepassingen koudetechniek</a:t>
            </a:r>
          </a:p>
          <a:p>
            <a:pPr marL="285750" indent="-285750">
              <a:buFont typeface="Arial" panose="020B0604020202020204" pitchFamily="34" charset="0"/>
              <a:buChar char="•"/>
            </a:pPr>
            <a:r>
              <a:rPr lang="nl-NL" dirty="0">
                <a:latin typeface="Verdana"/>
                <a:ea typeface="Verdana"/>
                <a:cs typeface="Verdana"/>
              </a:rPr>
              <a:t>Wat leer je?</a:t>
            </a:r>
          </a:p>
          <a:p>
            <a:pPr marL="285750" indent="-285750">
              <a:buFont typeface="Arial" panose="020B0604020202020204" pitchFamily="34" charset="0"/>
              <a:buChar char="•"/>
            </a:pPr>
            <a:r>
              <a:rPr lang="nl-NL" dirty="0">
                <a:latin typeface="Verdana"/>
                <a:ea typeface="Verdana"/>
                <a:cs typeface="Verdana"/>
              </a:rPr>
              <a:t>Wat doe je?</a:t>
            </a:r>
          </a:p>
          <a:p>
            <a:pPr marL="285750" indent="-285750">
              <a:buFont typeface="Arial" panose="020B0604020202020204" pitchFamily="34" charset="0"/>
              <a:buChar char="•"/>
            </a:pPr>
            <a:r>
              <a:rPr lang="nl-NL" dirty="0">
                <a:latin typeface="Verdana"/>
                <a:ea typeface="Verdana"/>
                <a:cs typeface="Verdana"/>
              </a:rPr>
              <a:t>Welke opleidingen kun je volgen? vmbo, mbo, havo/vwo</a:t>
            </a:r>
          </a:p>
          <a:p>
            <a:pPr marL="285750" indent="-285750">
              <a:buFont typeface="Arial" panose="020B0604020202020204" pitchFamily="34" charset="0"/>
              <a:buChar char="•"/>
            </a:pPr>
            <a:r>
              <a:rPr lang="nl-NL" dirty="0">
                <a:latin typeface="Verdana"/>
                <a:ea typeface="Verdana"/>
                <a:cs typeface="Verdana"/>
              </a:rPr>
              <a:t>Deze scholen bieden koudetechniek aan</a:t>
            </a:r>
          </a:p>
          <a:p>
            <a:pPr marL="285750" indent="-285750">
              <a:buFont typeface="Arial" panose="020B0604020202020204" pitchFamily="34" charset="0"/>
              <a:buChar char="•"/>
            </a:pPr>
            <a:r>
              <a:rPr lang="nl-NL" dirty="0">
                <a:latin typeface="Verdana"/>
                <a:ea typeface="Verdana"/>
                <a:cs typeface="Verdana"/>
              </a:rPr>
              <a:t>Welke beroepen zijn er?</a:t>
            </a:r>
          </a:p>
          <a:p>
            <a:pPr marL="285750" indent="-285750">
              <a:buFont typeface="Arial" panose="020B0604020202020204" pitchFamily="34" charset="0"/>
              <a:buChar char="•"/>
            </a:pPr>
            <a:r>
              <a:rPr lang="nl-NL" dirty="0">
                <a:latin typeface="Verdana"/>
                <a:ea typeface="Verdana"/>
                <a:cs typeface="Verdana"/>
              </a:rPr>
              <a:t>Waarom werken in de koude- en klimaattechniek?</a:t>
            </a:r>
          </a:p>
          <a:p>
            <a:pPr marL="285750" indent="-285750">
              <a:buFont typeface="Arial" panose="020B0604020202020204" pitchFamily="34" charset="0"/>
              <a:buChar char="•"/>
            </a:pPr>
            <a:r>
              <a:rPr lang="nl-NL" dirty="0">
                <a:latin typeface="Verdana"/>
                <a:ea typeface="Verdana"/>
                <a:cs typeface="Verdana"/>
              </a:rPr>
              <a:t>Kom in contact!</a:t>
            </a:r>
            <a:endParaRPr lang="nl-NL" dirty="0">
              <a:solidFill>
                <a:prstClr val="black"/>
              </a:solidFill>
            </a:endParaRPr>
          </a:p>
          <a:p>
            <a:pPr marL="285750" indent="-285750">
              <a:buFont typeface="Wingdings" panose="05000000000000000000" pitchFamily="2" charset="2"/>
              <a:buChar char="§"/>
            </a:pPr>
            <a:endParaRPr lang="nl-NL" dirty="0">
              <a:solidFill>
                <a:prstClr val="black"/>
              </a:solidFill>
            </a:endParaRPr>
          </a:p>
          <a:p>
            <a:endParaRPr lang="nl-NL" dirty="0">
              <a:solidFill>
                <a:prstClr val="black"/>
              </a:solidFill>
            </a:endParaRPr>
          </a:p>
        </p:txBody>
      </p:sp>
      <p:pic>
        <p:nvPicPr>
          <p:cNvPr id="2" name="Afbeelding 4" descr="Afbeelding met persoon, binnen, man, staand&#10;&#10;Beschrijving is gegenereerd met zeer hoge betrouwbaarheid">
            <a:extLst>
              <a:ext uri="{FF2B5EF4-FFF2-40B4-BE49-F238E27FC236}">
                <a16:creationId xmlns:a16="http://schemas.microsoft.com/office/drawing/2014/main" id="{7C8E98CC-52C0-4162-BB7B-4957C916D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400" y="1694714"/>
            <a:ext cx="3355109" cy="4900208"/>
          </a:xfrm>
          <a:prstGeom prst="rect">
            <a:avLst/>
          </a:prstGeom>
        </p:spPr>
      </p:pic>
    </p:spTree>
    <p:extLst>
      <p:ext uri="{BB962C8B-B14F-4D97-AF65-F5344CB8AC3E}">
        <p14:creationId xmlns:p14="http://schemas.microsoft.com/office/powerpoint/2010/main" val="371886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Wat is koudetechniek? </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6" y="1920240"/>
            <a:ext cx="6155978" cy="5047536"/>
          </a:xfrm>
          <a:prstGeom prst="rect">
            <a:avLst/>
          </a:prstGeom>
          <a:noFill/>
        </p:spPr>
        <p:txBody>
          <a:bodyPr wrap="square" rtlCol="0" anchor="t">
            <a:spAutoFit/>
          </a:bodyPr>
          <a:lstStyle/>
          <a:p>
            <a:r>
              <a:rPr lang="nl-NL" b="1">
                <a:latin typeface="Verdana"/>
                <a:ea typeface="+mn-lt"/>
                <a:cs typeface="+mn-lt"/>
              </a:rPr>
              <a:t>Koudetechniek is:</a:t>
            </a:r>
            <a:br>
              <a:rPr lang="nl-NL" b="1">
                <a:latin typeface="Verdana"/>
                <a:ea typeface="+mn-lt"/>
                <a:cs typeface="+mn-lt"/>
              </a:rPr>
            </a:br>
            <a:endParaRPr lang="nl-NL">
              <a:latin typeface="Verdana"/>
              <a:ea typeface="+mn-lt"/>
              <a:cs typeface="+mn-lt"/>
            </a:endParaRPr>
          </a:p>
          <a:p>
            <a:pPr marL="285750" indent="-285750">
              <a:buFont typeface="Wingdings" panose="05000000000000000000" pitchFamily="2" charset="2"/>
              <a:buChar char="§"/>
            </a:pPr>
            <a:r>
              <a:rPr lang="nl-NL">
                <a:solidFill>
                  <a:schemeClr val="accent1">
                    <a:lumMod val="75000"/>
                  </a:schemeClr>
                </a:solidFill>
                <a:latin typeface="Verdana"/>
                <a:ea typeface="+mn-lt"/>
                <a:cs typeface="+mn-lt"/>
              </a:rPr>
              <a:t>Het verplaatsen van warmte van een plaats waar we de temperatuur lager willen hebben </a:t>
            </a:r>
            <a:br>
              <a:rPr lang="nl-NL">
                <a:solidFill>
                  <a:schemeClr val="accent1">
                    <a:lumMod val="75000"/>
                  </a:schemeClr>
                </a:solidFill>
                <a:latin typeface="Verdana"/>
                <a:ea typeface="+mn-lt"/>
                <a:cs typeface="+mn-lt"/>
              </a:rPr>
            </a:br>
            <a:r>
              <a:rPr lang="nl-NL">
                <a:solidFill>
                  <a:srgbClr val="FF0000"/>
                </a:solidFill>
                <a:latin typeface="Verdana"/>
                <a:ea typeface="+mn-lt"/>
                <a:cs typeface="+mn-lt"/>
              </a:rPr>
              <a:t>naar een plaats waar het afgeven van deze warmte geen kwaad kan.</a:t>
            </a:r>
            <a:endParaRPr lang="nl-NL">
              <a:solidFill>
                <a:srgbClr val="FF0000"/>
              </a:solidFill>
              <a:latin typeface="Verdana" panose="020B0604030504040204" pitchFamily="34" charset="0"/>
              <a:ea typeface="Verdana" panose="020B0604030504040204" pitchFamily="34" charset="0"/>
              <a:cs typeface="Verdana" panose="020B0604030504040204" pitchFamily="34" charset="0"/>
            </a:endParaRPr>
          </a:p>
          <a:p>
            <a:br>
              <a:rPr lang="nl-NL" sz="1600">
                <a:latin typeface="Verdana" panose="020B0604030504040204" pitchFamily="34" charset="0"/>
                <a:ea typeface="Verdana" panose="020B0604030504040204" pitchFamily="34" charset="0"/>
                <a:cs typeface="Verdana" panose="020B0604030504040204" pitchFamily="34" charset="0"/>
              </a:rPr>
            </a:b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nl-NL">
              <a:latin typeface="Verdana" panose="020B0604030504040204" pitchFamily="34" charset="0"/>
              <a:ea typeface="Verdana" panose="020B0604030504040204" pitchFamily="34" charset="0"/>
              <a:cs typeface="Verdana" panose="020B0604030504040204" pitchFamily="34" charset="0"/>
            </a:endParaRPr>
          </a:p>
          <a:p>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endParaRPr lang="nl-NL">
              <a:latin typeface="Verdana"/>
              <a:ea typeface="Verdana"/>
              <a:cs typeface="Verdana"/>
            </a:endParaRPr>
          </a:p>
        </p:txBody>
      </p:sp>
      <p:pic>
        <p:nvPicPr>
          <p:cNvPr id="8" name="Afbeelding 8">
            <a:extLst>
              <a:ext uri="{FF2B5EF4-FFF2-40B4-BE49-F238E27FC236}">
                <a16:creationId xmlns:a16="http://schemas.microsoft.com/office/drawing/2014/main" id="{8870A72A-40C7-48DB-BDD3-E6445DA01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927" y="4106630"/>
            <a:ext cx="5364842" cy="2411032"/>
          </a:xfrm>
          <a:prstGeom prst="rect">
            <a:avLst/>
          </a:prstGeom>
        </p:spPr>
      </p:pic>
    </p:spTree>
    <p:extLst>
      <p:ext uri="{BB962C8B-B14F-4D97-AF65-F5344CB8AC3E}">
        <p14:creationId xmlns:p14="http://schemas.microsoft.com/office/powerpoint/2010/main" val="167189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Wat is koudetechniek? </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8093075" cy="4247317"/>
          </a:xfrm>
          <a:prstGeom prst="rect">
            <a:avLst/>
          </a:prstGeom>
          <a:noFill/>
        </p:spPr>
        <p:txBody>
          <a:bodyPr wrap="square" rtlCol="0" anchor="t">
            <a:spAutoFit/>
          </a:bodyPr>
          <a:lstStyle>
            <a:defPPr>
              <a:defRPr lang="nl-NL"/>
            </a:defPPr>
            <a:lvl1pPr marL="285750" indent="-285750">
              <a:buFont typeface="Arial" panose="020B0604020202020204" pitchFamily="34" charset="0"/>
              <a:buChar char="•"/>
              <a:defRPr>
                <a:latin typeface="Verdana"/>
                <a:ea typeface="Verdana"/>
                <a:cs typeface="Verdana"/>
              </a:defRPr>
            </a:lvl1pPr>
          </a:lstStyle>
          <a:p>
            <a:r>
              <a:rPr lang="nl-NL" dirty="0"/>
              <a:t>Warmte verplaatsen</a:t>
            </a:r>
          </a:p>
          <a:p>
            <a:r>
              <a:rPr lang="nl-NL" dirty="0"/>
              <a:t>Temperatuurverschil</a:t>
            </a:r>
          </a:p>
          <a:p>
            <a:r>
              <a:rPr lang="nl-NL" dirty="0"/>
              <a:t>Van warm naar koud</a:t>
            </a:r>
            <a:br>
              <a:rPr lang="nl-NL" dirty="0"/>
            </a:br>
            <a:endParaRPr lang="nl-NL" dirty="0"/>
          </a:p>
          <a:p>
            <a:endParaRPr lang="nl-NL" dirty="0"/>
          </a:p>
          <a:p>
            <a:r>
              <a:rPr lang="nl-NL" dirty="0"/>
              <a:t>Warmte laten stromen</a:t>
            </a:r>
          </a:p>
          <a:p>
            <a:r>
              <a:rPr lang="nl-NL" dirty="0"/>
              <a:t>Koud oppervlakte in ruimte</a:t>
            </a:r>
          </a:p>
          <a:p>
            <a:r>
              <a:rPr lang="nl-NL" dirty="0"/>
              <a:t>Temperatuur verlagen</a:t>
            </a:r>
            <a:br>
              <a:rPr lang="nl-NL" dirty="0"/>
            </a:br>
            <a:endParaRPr lang="nl-NL" dirty="0"/>
          </a:p>
          <a:p>
            <a:endParaRPr lang="nl-NL" dirty="0"/>
          </a:p>
          <a:p>
            <a:r>
              <a:rPr lang="nl-NL" dirty="0"/>
              <a:t>Verlagen van de druk</a:t>
            </a:r>
          </a:p>
          <a:p>
            <a:r>
              <a:rPr lang="nl-NL" dirty="0"/>
              <a:t>Temperatuur wordt verlaagd</a:t>
            </a:r>
          </a:p>
          <a:p>
            <a:r>
              <a:rPr lang="nl-NL" dirty="0"/>
              <a:t>Warmtestroom komt op gang</a:t>
            </a:r>
          </a:p>
          <a:p>
            <a:endParaRPr lang="nl-NL" dirty="0"/>
          </a:p>
          <a:p>
            <a:endParaRPr lang="nl-NL" dirty="0"/>
          </a:p>
        </p:txBody>
      </p:sp>
      <p:pic>
        <p:nvPicPr>
          <p:cNvPr id="2" name="Afbeelding 4" descr="Afbeelding met man, gebouw, motor, vrachtwagen&#10;&#10;Beschrijving is gegenereerd met zeer hoge betrouwbaarheid">
            <a:extLst>
              <a:ext uri="{FF2B5EF4-FFF2-40B4-BE49-F238E27FC236}">
                <a16:creationId xmlns:a16="http://schemas.microsoft.com/office/drawing/2014/main" id="{3A435B67-B8BF-45A8-A2B5-74F56DA73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445" y="1921439"/>
            <a:ext cx="5854700" cy="3892579"/>
          </a:xfrm>
          <a:prstGeom prst="rect">
            <a:avLst/>
          </a:prstGeom>
        </p:spPr>
      </p:pic>
    </p:spTree>
    <p:extLst>
      <p:ext uri="{BB962C8B-B14F-4D97-AF65-F5344CB8AC3E}">
        <p14:creationId xmlns:p14="http://schemas.microsoft.com/office/powerpoint/2010/main" val="247287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Hoe werkt een koelkast?</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7013939" cy="2923877"/>
          </a:xfrm>
          <a:prstGeom prst="rect">
            <a:avLst/>
          </a:prstGeom>
          <a:noFill/>
        </p:spPr>
        <p:txBody>
          <a:bodyPr wrap="square" rtlCol="0" anchor="t">
            <a:spAutoFit/>
          </a:bodyPr>
          <a:lstStyle/>
          <a:p>
            <a:pPr marL="285750" indent="-285750">
              <a:buFont typeface="Arial" panose="05000000000000000000" pitchFamily="2" charset="2"/>
              <a:buChar char="•"/>
            </a:pPr>
            <a:r>
              <a:rPr lang="nl-NL" dirty="0">
                <a:latin typeface="Verdana"/>
                <a:ea typeface="+mn-lt"/>
                <a:cs typeface="+mn-lt"/>
              </a:rPr>
              <a:t> Verdamper in koelkast</a:t>
            </a:r>
          </a:p>
          <a:p>
            <a:pPr marL="285750" indent="-285750">
              <a:buFont typeface="Arial" panose="05000000000000000000" pitchFamily="2" charset="2"/>
              <a:buChar char="•"/>
            </a:pPr>
            <a:r>
              <a:rPr lang="nl-NL" dirty="0">
                <a:latin typeface="Verdana"/>
                <a:ea typeface="+mn-lt"/>
                <a:cs typeface="+mn-lt"/>
              </a:rPr>
              <a:t> Warmteopname</a:t>
            </a:r>
          </a:p>
          <a:p>
            <a:pPr marL="285750" indent="-285750">
              <a:buFont typeface="Arial" panose="05000000000000000000" pitchFamily="2" charset="2"/>
              <a:buChar char="•"/>
            </a:pPr>
            <a:r>
              <a:rPr lang="nl-NL" dirty="0">
                <a:latin typeface="Verdana"/>
                <a:ea typeface="+mn-lt"/>
                <a:cs typeface="+mn-lt"/>
              </a:rPr>
              <a:t> Koelkast wordt koud</a:t>
            </a:r>
          </a:p>
          <a:p>
            <a:pPr marL="285750" indent="-285750">
              <a:buFont typeface="Arial" panose="05000000000000000000" pitchFamily="2" charset="2"/>
              <a:buChar char="•"/>
            </a:pPr>
            <a:r>
              <a:rPr lang="nl-NL" dirty="0">
                <a:latin typeface="Verdana"/>
                <a:ea typeface="+mn-lt"/>
                <a:cs typeface="+mn-lt"/>
              </a:rPr>
              <a:t> Opgenomen warmte aan omgeving afgegeven</a:t>
            </a:r>
          </a:p>
          <a:p>
            <a:pPr marL="285750" indent="-285750">
              <a:buFont typeface="Arial" panose="05000000000000000000" pitchFamily="2" charset="2"/>
              <a:buChar char="•"/>
            </a:pPr>
            <a:r>
              <a:rPr lang="nl-NL" dirty="0">
                <a:latin typeface="Verdana"/>
                <a:ea typeface="+mn-lt"/>
                <a:cs typeface="+mn-lt"/>
              </a:rPr>
              <a:t> Drukverschil in het systeem</a:t>
            </a:r>
            <a:br>
              <a:rPr lang="en-US" dirty="0">
                <a:latin typeface="Verdana"/>
              </a:rPr>
            </a:br>
            <a:r>
              <a:rPr lang="nl-NL" dirty="0">
                <a:latin typeface="Verdana"/>
                <a:ea typeface="+mn-lt"/>
                <a:cs typeface="+mn-lt"/>
              </a:rPr>
              <a:t>   - Lage druk: verdampen in de verdamper </a:t>
            </a:r>
            <a:br>
              <a:rPr lang="nl-NL" dirty="0">
                <a:latin typeface="Verdana"/>
                <a:ea typeface="+mn-lt"/>
                <a:cs typeface="+mn-lt"/>
              </a:rPr>
            </a:br>
            <a:r>
              <a:rPr lang="nl-NL" dirty="0">
                <a:latin typeface="Verdana"/>
                <a:ea typeface="+mn-lt"/>
                <a:cs typeface="+mn-lt"/>
              </a:rPr>
              <a:t>   - Hoge druk: condenseren in de condensor</a:t>
            </a:r>
            <a:endParaRPr lang="nl-NL" dirty="0">
              <a:latin typeface="Verdana"/>
              <a:ea typeface="Verdana"/>
              <a:cs typeface="Calibri"/>
            </a:endParaRPr>
          </a:p>
          <a:p>
            <a:pPr marL="285750" indent="-285750">
              <a:buFont typeface="Wingdings" panose="05000000000000000000" pitchFamily="2" charset="2"/>
              <a:buChar char="§"/>
            </a:pPr>
            <a:endParaRPr lang="nl-NL"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nl-NL" sz="2000" dirty="0">
              <a:cs typeface="Calibri"/>
            </a:endParaRPr>
          </a:p>
          <a:p>
            <a:endParaRPr lang="nl-NL" sz="2000" dirty="0">
              <a:cs typeface="Calibri"/>
            </a:endParaRPr>
          </a:p>
        </p:txBody>
      </p:sp>
      <p:pic>
        <p:nvPicPr>
          <p:cNvPr id="2" name="Afbeelding 4" descr="Afbeelding met tekst&#10;&#10;Beschrijving is gegenereerd met zeer hoge betrouwbaarheid">
            <a:extLst>
              <a:ext uri="{FF2B5EF4-FFF2-40B4-BE49-F238E27FC236}">
                <a16:creationId xmlns:a16="http://schemas.microsoft.com/office/drawing/2014/main" id="{834F833D-111F-4DB8-AE9B-35FD77E3C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855" y="1615280"/>
            <a:ext cx="3493654" cy="4718486"/>
          </a:xfrm>
          <a:prstGeom prst="rect">
            <a:avLst/>
          </a:prstGeom>
        </p:spPr>
      </p:pic>
    </p:spTree>
    <p:extLst>
      <p:ext uri="{BB962C8B-B14F-4D97-AF65-F5344CB8AC3E}">
        <p14:creationId xmlns:p14="http://schemas.microsoft.com/office/powerpoint/2010/main" val="112554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Hoe werkt een koelkast?</a:t>
            </a:r>
          </a:p>
        </p:txBody>
      </p:sp>
      <p:pic>
        <p:nvPicPr>
          <p:cNvPr id="4" name="Afbeelding 3"/>
          <p:cNvPicPr/>
          <p:nvPr/>
        </p:nvPicPr>
        <p:blipFill>
          <a:blip r:embed="rId4"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pic>
        <p:nvPicPr>
          <p:cNvPr id="2" name="Onlinemedia 1" title="Hoe werkt een koelkast? | Het Klokhuis">
            <a:hlinkClick r:id="" action="ppaction://media"/>
            <a:extLst>
              <a:ext uri="{FF2B5EF4-FFF2-40B4-BE49-F238E27FC236}">
                <a16:creationId xmlns:a16="http://schemas.microsoft.com/office/drawing/2014/main" id="{857565B3-BDAA-4C48-B360-646135A33941}"/>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349500" y="1836953"/>
            <a:ext cx="7533409" cy="4421909"/>
          </a:xfrm>
          <a:prstGeom prst="rect">
            <a:avLst/>
          </a:prstGeom>
        </p:spPr>
      </p:pic>
    </p:spTree>
    <p:extLst>
      <p:ext uri="{BB962C8B-B14F-4D97-AF65-F5344CB8AC3E}">
        <p14:creationId xmlns:p14="http://schemas.microsoft.com/office/powerpoint/2010/main" val="124015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vert="horz" lIns="91440" tIns="45720" rIns="91440" bIns="45720" rtlCol="0" anchor="t">
            <a:normAutofit lnSpcReduction="10000"/>
          </a:bodyPr>
          <a:lstStyle/>
          <a:p>
            <a:pPr algn="l"/>
            <a:r>
              <a:rPr lang="nl-NL" sz="3600" b="1">
                <a:solidFill>
                  <a:schemeClr val="accent1">
                    <a:lumMod val="50000"/>
                  </a:schemeClr>
                </a:solidFill>
                <a:latin typeface="Univers"/>
              </a:rPr>
              <a:t>Toepassingen koudetechniek</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45265" y="1906872"/>
            <a:ext cx="5861043" cy="4001095"/>
          </a:xfrm>
          <a:prstGeom prst="rect">
            <a:avLst/>
          </a:prstGeom>
          <a:noFill/>
        </p:spPr>
        <p:txBody>
          <a:bodyPr wrap="square" rtlCol="0" anchor="t">
            <a:spAutoFit/>
          </a:bodyPr>
          <a:lstStyle/>
          <a:p>
            <a:pPr marL="268288" indent="-268288">
              <a:buFont typeface="Arial" panose="05000000000000000000" pitchFamily="2" charset="2"/>
              <a:buChar char="•"/>
            </a:pPr>
            <a:r>
              <a:rPr lang="nl-NL" dirty="0">
                <a:latin typeface="Verdana"/>
                <a:ea typeface="+mn-lt"/>
                <a:cs typeface="+mn-lt"/>
              </a:rPr>
              <a:t>De hele voedselketen</a:t>
            </a:r>
            <a:endParaRPr lang="nl-NL" dirty="0">
              <a:latin typeface="Verdana"/>
              <a:ea typeface="Verdana"/>
              <a:cs typeface="Calibri" panose="020F0502020204030204"/>
            </a:endParaRPr>
          </a:p>
          <a:p>
            <a:pPr marL="268288" indent="-268288">
              <a:buFont typeface="Arial" panose="05000000000000000000" pitchFamily="2" charset="2"/>
              <a:buChar char="•"/>
            </a:pPr>
            <a:r>
              <a:rPr lang="nl-NL" dirty="0">
                <a:latin typeface="Verdana"/>
                <a:ea typeface="+mn-lt"/>
                <a:cs typeface="+mn-lt"/>
              </a:rPr>
              <a:t>Transport van boer naar veiling, naar groothandel, naar verwerkers, naar winkel en eigen koelkast thuis</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Zonder koeling geen tropisch fruit in Nederland</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Zonder koeling alleen groente en fruit in de oogst tijd</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Zonder koeling geen mobiele telefoon of internet</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Het ontwikkelen en produceren van geneesmiddelen</a:t>
            </a:r>
            <a:endParaRPr lang="nl-NL" dirty="0">
              <a:latin typeface="Verdana"/>
              <a:ea typeface="Verdana"/>
              <a:cs typeface="Calibri"/>
            </a:endParaRPr>
          </a:p>
          <a:p>
            <a:pPr marL="268288" indent="-268288">
              <a:buFont typeface="Arial" panose="05000000000000000000" pitchFamily="2" charset="2"/>
              <a:buChar char="•"/>
            </a:pPr>
            <a:r>
              <a:rPr lang="nl-NL" dirty="0">
                <a:latin typeface="Verdana"/>
                <a:ea typeface="+mn-lt"/>
                <a:cs typeface="+mn-lt"/>
              </a:rPr>
              <a:t>In de industrie </a:t>
            </a:r>
            <a:endParaRPr lang="nl-NL" dirty="0">
              <a:latin typeface="Verdana"/>
              <a:ea typeface="Verdana"/>
              <a:cs typeface="Calibri"/>
            </a:endParaRPr>
          </a:p>
          <a:p>
            <a:endParaRPr lang="nl-NL" sz="2000" dirty="0">
              <a:cs typeface="Calibri"/>
            </a:endParaRPr>
          </a:p>
        </p:txBody>
      </p:sp>
      <p:pic>
        <p:nvPicPr>
          <p:cNvPr id="2" name="Afbeelding 4" descr="Afbeelding met koelkast, binnen, persoon, open&#10;&#10;Beschrijving is gegenereerd met zeer hoge betrouwbaarheid">
            <a:extLst>
              <a:ext uri="{FF2B5EF4-FFF2-40B4-BE49-F238E27FC236}">
                <a16:creationId xmlns:a16="http://schemas.microsoft.com/office/drawing/2014/main" id="{C372DCE6-CF86-4CDB-90D7-06DD1E91B5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2"/>
          <a:stretch/>
        </p:blipFill>
        <p:spPr>
          <a:xfrm>
            <a:off x="6866081" y="1639140"/>
            <a:ext cx="4388430" cy="2356900"/>
          </a:xfrm>
          <a:prstGeom prst="rect">
            <a:avLst/>
          </a:prstGeom>
        </p:spPr>
      </p:pic>
      <p:pic>
        <p:nvPicPr>
          <p:cNvPr id="8" name="Afbeelding 8" descr="Afbeelding met persoon, man, gebouw, oranje&#10;&#10;Beschrijving is gegenereerd met zeer hoge betrouwbaarheid">
            <a:extLst>
              <a:ext uri="{FF2B5EF4-FFF2-40B4-BE49-F238E27FC236}">
                <a16:creationId xmlns:a16="http://schemas.microsoft.com/office/drawing/2014/main" id="{C9BAB582-82DA-4418-B8AC-4E6A2095FB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8" b="-184"/>
          <a:stretch/>
        </p:blipFill>
        <p:spPr>
          <a:xfrm>
            <a:off x="9061555" y="4172302"/>
            <a:ext cx="2533433" cy="2476495"/>
          </a:xfrm>
          <a:prstGeom prst="rect">
            <a:avLst/>
          </a:prstGeom>
        </p:spPr>
      </p:pic>
      <p:pic>
        <p:nvPicPr>
          <p:cNvPr id="12" name="Afbeelding 12" descr="Afbeelding met binnen, spiegel, zitten, klein&#10;&#10;Beschrijving is gegenereerd met zeer hoge betrouwbaarheid">
            <a:extLst>
              <a:ext uri="{FF2B5EF4-FFF2-40B4-BE49-F238E27FC236}">
                <a16:creationId xmlns:a16="http://schemas.microsoft.com/office/drawing/2014/main" id="{6F576775-033E-481A-8CD7-F9F6DF57A3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1"/>
          <a:stretch/>
        </p:blipFill>
        <p:spPr>
          <a:xfrm>
            <a:off x="6554354" y="4177145"/>
            <a:ext cx="2316019" cy="2475682"/>
          </a:xfrm>
          <a:prstGeom prst="rect">
            <a:avLst/>
          </a:prstGeom>
        </p:spPr>
      </p:pic>
    </p:spTree>
    <p:extLst>
      <p:ext uri="{BB962C8B-B14F-4D97-AF65-F5344CB8AC3E}">
        <p14:creationId xmlns:p14="http://schemas.microsoft.com/office/powerpoint/2010/main" val="125488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Welke beroepen zijn er?</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8558349" cy="4247317"/>
          </a:xfrm>
          <a:prstGeom prst="rect">
            <a:avLst/>
          </a:prstGeom>
          <a:noFill/>
        </p:spPr>
        <p:txBody>
          <a:bodyPr wrap="square" rtlCol="0" anchor="t">
            <a:spAutoFit/>
          </a:bodyPr>
          <a:lstStyle/>
          <a:p>
            <a:r>
              <a:rPr lang="nl-NL" dirty="0">
                <a:latin typeface="Verdana"/>
                <a:ea typeface="Verdana"/>
                <a:cs typeface="Verdana"/>
              </a:rPr>
              <a:t>De koudetechniek kent de volgende officiële mbo beroepen:</a:t>
            </a:r>
          </a:p>
          <a:p>
            <a:pPr>
              <a:buFont typeface="Arial" panose="05000000000000000000" pitchFamily="2" charset="2"/>
              <a:buChar char="•"/>
            </a:pPr>
            <a:endParaRPr lang="nl-NL" dirty="0">
              <a:latin typeface="Verdana"/>
              <a:ea typeface="+mn-lt"/>
              <a:cs typeface="+mn-lt"/>
            </a:endParaRPr>
          </a:p>
          <a:p>
            <a:pPr marL="285750" indent="-285750">
              <a:buFont typeface="Arial"/>
              <a:buChar char="•"/>
            </a:pPr>
            <a:r>
              <a:rPr lang="nl-NL" dirty="0">
                <a:latin typeface="Verdana"/>
                <a:ea typeface="+mn-lt"/>
                <a:cs typeface="+mn-lt"/>
              </a:rPr>
              <a:t>Monteur koude en klimaattechniek </a:t>
            </a:r>
            <a:endParaRPr lang="nl-NL" dirty="0">
              <a:latin typeface="Verdana"/>
              <a:ea typeface="Verdana"/>
              <a:cs typeface="Verdana"/>
            </a:endParaRPr>
          </a:p>
          <a:p>
            <a:pPr marL="285750" indent="-285750">
              <a:buFont typeface="Arial"/>
              <a:buChar char="•"/>
            </a:pPr>
            <a:r>
              <a:rPr lang="nl-NL" dirty="0">
                <a:latin typeface="Verdana"/>
                <a:ea typeface="+mn-lt"/>
                <a:cs typeface="+mn-lt"/>
              </a:rPr>
              <a:t>Servicemonteur koude en klimaattechniek </a:t>
            </a:r>
            <a:endParaRPr lang="nl-NL" dirty="0">
              <a:latin typeface="Verdana"/>
              <a:ea typeface="Verdana"/>
              <a:cs typeface="Verdana"/>
            </a:endParaRPr>
          </a:p>
          <a:p>
            <a:pPr marL="285750" indent="-285750">
              <a:buFont typeface="Arial"/>
              <a:buChar char="•"/>
            </a:pPr>
            <a:r>
              <a:rPr lang="nl-NL" dirty="0">
                <a:latin typeface="Verdana"/>
                <a:ea typeface="+mn-lt"/>
                <a:cs typeface="+mn-lt"/>
              </a:rPr>
              <a:t>Eerste monteur koude en klimaattechniek </a:t>
            </a:r>
            <a:endParaRPr lang="nl-NL" dirty="0">
              <a:latin typeface="Verdana"/>
              <a:ea typeface="Verdana"/>
              <a:cs typeface="Verdana"/>
            </a:endParaRPr>
          </a:p>
          <a:p>
            <a:pPr marL="285750" indent="-285750">
              <a:buFont typeface="Arial"/>
              <a:buChar char="•"/>
            </a:pPr>
            <a:r>
              <a:rPr lang="nl-NL" dirty="0">
                <a:latin typeface="Verdana"/>
                <a:ea typeface="+mn-lt"/>
                <a:cs typeface="+mn-lt"/>
              </a:rPr>
              <a:t>Technicus maintenance koude en klimaatsystemen </a:t>
            </a:r>
            <a:endParaRPr lang="nl-NL" dirty="0">
              <a:latin typeface="Verdana"/>
              <a:ea typeface="Verdana"/>
              <a:cs typeface="+mn-lt"/>
            </a:endParaRPr>
          </a:p>
          <a:p>
            <a:pPr marL="285750" indent="-285750">
              <a:buFont typeface="Arial"/>
              <a:buChar char="•"/>
            </a:pPr>
            <a:r>
              <a:rPr lang="nl-NL" dirty="0">
                <a:latin typeface="Verdana"/>
                <a:ea typeface="+mn-lt"/>
                <a:cs typeface="+mn-lt"/>
              </a:rPr>
              <a:t>Systeemontwerper koude en klimaatsystemen </a:t>
            </a:r>
            <a:br>
              <a:rPr lang="nl-NL" dirty="0">
                <a:latin typeface="Verdana"/>
                <a:ea typeface="+mn-lt"/>
                <a:cs typeface="+mn-lt"/>
              </a:rPr>
            </a:br>
            <a:endParaRPr lang="nl-NL" dirty="0">
              <a:latin typeface="Verdana"/>
              <a:ea typeface="+mn-lt"/>
              <a:cs typeface="+mn-lt"/>
            </a:endParaRPr>
          </a:p>
          <a:p>
            <a:r>
              <a:rPr lang="nl-NL" dirty="0">
                <a:latin typeface="Verdana"/>
                <a:ea typeface="+mn-lt"/>
                <a:cs typeface="+mn-lt"/>
              </a:rPr>
              <a:t>Functienamen die bij sommige bedrijven intern worden gebruikt:</a:t>
            </a:r>
            <a:endParaRPr lang="nl-NL" dirty="0">
              <a:latin typeface="Verdana"/>
            </a:endParaRPr>
          </a:p>
          <a:p>
            <a:pPr marL="285750" indent="-285750">
              <a:buFont typeface="Arial"/>
              <a:buChar char="•"/>
            </a:pPr>
            <a:r>
              <a:rPr lang="nl-NL" dirty="0">
                <a:latin typeface="Verdana"/>
                <a:ea typeface="Verdana"/>
                <a:cs typeface="Calibri"/>
              </a:rPr>
              <a:t>Servicemonteur koeltechniek</a:t>
            </a:r>
            <a:endParaRPr lang="nl-NL" dirty="0">
              <a:latin typeface="Verdana" panose="020B0604030504040204" pitchFamily="34" charset="0"/>
              <a:ea typeface="Verdana" panose="020B0604030504040204" pitchFamily="34" charset="0"/>
              <a:cs typeface="Calibri"/>
            </a:endParaRPr>
          </a:p>
          <a:p>
            <a:pPr marL="285750" indent="-285750">
              <a:buFont typeface="Arial"/>
              <a:buChar char="•"/>
            </a:pPr>
            <a:r>
              <a:rPr lang="nl-NL" dirty="0">
                <a:latin typeface="Verdana"/>
                <a:ea typeface="Verdana"/>
                <a:cs typeface="Calibri"/>
              </a:rPr>
              <a:t>Assistent koelmonteur</a:t>
            </a:r>
            <a:endParaRPr lang="nl-NL" dirty="0">
              <a:latin typeface="Verdana" panose="020B0604030504040204" pitchFamily="34" charset="0"/>
              <a:ea typeface="Verdana" panose="020B0604030504040204" pitchFamily="34" charset="0"/>
              <a:cs typeface="Calibri"/>
            </a:endParaRPr>
          </a:p>
          <a:p>
            <a:pPr marL="285750" indent="-285750">
              <a:buFont typeface="Arial"/>
              <a:buChar char="•"/>
            </a:pPr>
            <a:r>
              <a:rPr lang="nl-NL" dirty="0">
                <a:latin typeface="Verdana"/>
                <a:ea typeface="Verdana"/>
                <a:cs typeface="Calibri"/>
              </a:rPr>
              <a:t>Storingsmonteur </a:t>
            </a:r>
            <a:endParaRPr lang="nl-NL" dirty="0">
              <a:latin typeface="Verdana" panose="020B0604030504040204" pitchFamily="34" charset="0"/>
              <a:ea typeface="Verdana" panose="020B0604030504040204" pitchFamily="34" charset="0"/>
              <a:cs typeface="Calibri"/>
            </a:endParaRPr>
          </a:p>
          <a:p>
            <a:pPr marL="285750" indent="-285750">
              <a:buFont typeface="Arial"/>
              <a:buChar char="•"/>
            </a:pPr>
            <a:r>
              <a:rPr lang="nl-NL" dirty="0">
                <a:latin typeface="Verdana"/>
                <a:ea typeface="Verdana"/>
                <a:cs typeface="Calibri"/>
              </a:rPr>
              <a:t>Werkvoorbereider</a:t>
            </a:r>
            <a:endParaRPr lang="nl-NL" dirty="0">
              <a:latin typeface="Verdana" panose="020B0604030504040204" pitchFamily="34" charset="0"/>
              <a:ea typeface="Verdana" panose="020B0604030504040204" pitchFamily="34" charset="0"/>
              <a:cs typeface="Calibri"/>
            </a:endParaRPr>
          </a:p>
          <a:p>
            <a:pPr marL="285750" indent="-285750">
              <a:buFont typeface="Arial"/>
              <a:buChar char="•"/>
            </a:pPr>
            <a:r>
              <a:rPr lang="nl-NL" dirty="0">
                <a:latin typeface="Verdana"/>
                <a:ea typeface="Verdana"/>
                <a:cs typeface="Calibri"/>
              </a:rPr>
              <a:t>Technicus</a:t>
            </a:r>
          </a:p>
          <a:p>
            <a:pPr marL="285750" indent="-285750">
              <a:buFont typeface="Wingdings" panose="05000000000000000000" pitchFamily="2" charset="2"/>
              <a:buChar char="§"/>
            </a:pPr>
            <a:r>
              <a:rPr lang="nl-NL" dirty="0">
                <a:latin typeface="Verdana" panose="020B0604030504040204" pitchFamily="34" charset="0"/>
                <a:ea typeface="Verdana" panose="020B0604030504040204" pitchFamily="34" charset="0"/>
                <a:cs typeface="Verdana" panose="020B0604030504040204" pitchFamily="34" charset="0"/>
              </a:rPr>
              <a:t>Engineer</a:t>
            </a:r>
            <a:endParaRPr lang="nl-NL" dirty="0">
              <a:latin typeface="Verdana"/>
              <a:ea typeface="Verdana"/>
              <a:cs typeface="Verdana"/>
            </a:endParaRPr>
          </a:p>
        </p:txBody>
      </p:sp>
      <p:pic>
        <p:nvPicPr>
          <p:cNvPr id="1026" name="BCDAF3AE-C45D-4690-A769-7ED98D5029CA" descr="image006">
            <a:extLst>
              <a:ext uri="{FF2B5EF4-FFF2-40B4-BE49-F238E27FC236}">
                <a16:creationId xmlns:a16="http://schemas.microsoft.com/office/drawing/2014/main" id="{B4DBADBD-7B8A-415D-993D-A683E38F8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834" y="4571056"/>
            <a:ext cx="5330162" cy="22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67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23265" y="703811"/>
            <a:ext cx="9144000" cy="547022"/>
          </a:xfrm>
        </p:spPr>
        <p:txBody>
          <a:bodyPr>
            <a:normAutofit lnSpcReduction="10000"/>
          </a:bodyPr>
          <a:lstStyle/>
          <a:p>
            <a:pPr algn="l"/>
            <a:r>
              <a:rPr lang="nl-NL" sz="3600" b="1">
                <a:solidFill>
                  <a:schemeClr val="accent1">
                    <a:lumMod val="50000"/>
                  </a:schemeClr>
                </a:solidFill>
                <a:latin typeface="Univers" panose="020B0603020202030204" pitchFamily="34" charset="0"/>
              </a:rPr>
              <a:t>Waarom werken in de koudetechniek?</a:t>
            </a:r>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163175" y="-11112"/>
            <a:ext cx="2098494" cy="1268412"/>
          </a:xfrm>
          <a:prstGeom prst="rect">
            <a:avLst/>
          </a:prstGeom>
        </p:spPr>
      </p:pic>
      <p:sp>
        <p:nvSpPr>
          <p:cNvPr id="10" name="Rechthoek 9"/>
          <p:cNvSpPr/>
          <p:nvPr/>
        </p:nvSpPr>
        <p:spPr>
          <a:xfrm>
            <a:off x="0" y="1257300"/>
            <a:ext cx="12192000" cy="171224"/>
          </a:xfrm>
          <a:prstGeom prst="rect">
            <a:avLst/>
          </a:prstGeom>
          <a:solidFill>
            <a:srgbClr val="00AEEF"/>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11" name="Rechthoek 10"/>
          <p:cNvSpPr/>
          <p:nvPr/>
        </p:nvSpPr>
        <p:spPr>
          <a:xfrm>
            <a:off x="723265" y="1257300"/>
            <a:ext cx="4002424" cy="171224"/>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solidFill>
                <a:prstClr val="white"/>
              </a:solidFill>
            </a:endParaRPr>
          </a:p>
        </p:txBody>
      </p:sp>
      <p:sp>
        <p:nvSpPr>
          <p:cNvPr id="6" name="Tekstvak 5"/>
          <p:cNvSpPr txBox="1"/>
          <p:nvPr/>
        </p:nvSpPr>
        <p:spPr>
          <a:xfrm>
            <a:off x="723265" y="1920240"/>
            <a:ext cx="10288724" cy="5078313"/>
          </a:xfrm>
          <a:prstGeom prst="rect">
            <a:avLst/>
          </a:prstGeom>
          <a:noFill/>
        </p:spPr>
        <p:txBody>
          <a:bodyPr wrap="square" rtlCol="0" anchor="t">
            <a:spAutoFit/>
          </a:bodyPr>
          <a:lstStyle/>
          <a:p>
            <a:pPr marL="285750" indent="-285750">
              <a:buFont typeface="Wingdings" panose="05000000000000000000" pitchFamily="2" charset="2"/>
              <a:buChar char="§"/>
            </a:pPr>
            <a:r>
              <a:rPr lang="nl-NL">
                <a:latin typeface="Verdana"/>
                <a:ea typeface="Verdana"/>
                <a:cs typeface="Verdana"/>
              </a:rPr>
              <a:t>Werken in een innovatieve sector </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Vooruitzicht op een baan </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Afwisselende werkplekken</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Prima salaris </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Je komt overal en elke dag is anders </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Vaak de beschikking over een eigen service auto</a:t>
            </a:r>
          </a:p>
          <a:p>
            <a:pPr marL="285750" indent="-285750">
              <a:buFont typeface="Wingdings" panose="05000000000000000000" pitchFamily="2" charset="2"/>
              <a:buChar char="§"/>
            </a:pPr>
            <a:r>
              <a:rPr lang="nl-NL">
                <a:latin typeface="Verdana"/>
                <a:ea typeface="Verdana"/>
                <a:cs typeface="Verdana"/>
              </a:rPr>
              <a:t>Je installeert, repareert en onderhoud diverse installaties </a:t>
            </a:r>
            <a:endParaRPr lang="nl-NL">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nl-NL">
                <a:latin typeface="Verdana"/>
                <a:ea typeface="Verdana"/>
                <a:cs typeface="Verdana"/>
              </a:rPr>
              <a:t>Multidisciplinair beroep: werktuigbouw, proces-,</a:t>
            </a:r>
            <a:br>
              <a:rPr lang="nl-NL">
                <a:latin typeface="Verdana"/>
                <a:ea typeface="Verdana"/>
                <a:cs typeface="Verdana"/>
              </a:rPr>
            </a:br>
            <a:r>
              <a:rPr lang="nl-NL">
                <a:latin typeface="Verdana"/>
                <a:ea typeface="Verdana"/>
                <a:cs typeface="Verdana"/>
              </a:rPr>
              <a:t>automatisering/regel-, elektro- en installatietechniek</a:t>
            </a:r>
          </a:p>
          <a:p>
            <a:pPr marL="285750" indent="-285750">
              <a:buFont typeface="Wingdings" panose="05000000000000000000" pitchFamily="2" charset="2"/>
              <a:buChar char="§"/>
            </a:pPr>
            <a:r>
              <a:rPr lang="nl-NL">
                <a:latin typeface="Verdana"/>
                <a:ea typeface="Verdana"/>
                <a:cs typeface="Verdana"/>
              </a:rPr>
              <a:t>Creatief zijn om problemen/storingen op te lossen</a:t>
            </a:r>
          </a:p>
          <a:p>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pPr marL="285750" indent="-285750">
              <a:buFont typeface="Wingdings" panose="05000000000000000000" pitchFamily="2" charset="2"/>
              <a:buChar char="§"/>
            </a:pPr>
            <a:endParaRPr lang="nl-NL">
              <a:latin typeface="Verdana"/>
              <a:ea typeface="Verdana"/>
              <a:cs typeface="Verdana"/>
            </a:endParaRPr>
          </a:p>
          <a:p>
            <a:endParaRPr lang="nl-NL">
              <a:latin typeface="Verdana"/>
              <a:ea typeface="Verdana"/>
              <a:cs typeface="Verdana"/>
            </a:endParaRPr>
          </a:p>
        </p:txBody>
      </p:sp>
      <p:pic>
        <p:nvPicPr>
          <p:cNvPr id="5" name="Afbeelding 6" descr="Afbeelding met persoon, auto, tafel, man&#10;&#10;Beschrijving is gegenereerd met zeer hoge betrouwbaarheid">
            <a:extLst>
              <a:ext uri="{FF2B5EF4-FFF2-40B4-BE49-F238E27FC236}">
                <a16:creationId xmlns:a16="http://schemas.microsoft.com/office/drawing/2014/main" id="{8F99B30A-E870-4985-864D-883405BCA0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5066" y="1843349"/>
            <a:ext cx="3314700" cy="2912010"/>
          </a:xfrm>
          <a:prstGeom prst="rect">
            <a:avLst/>
          </a:prstGeom>
        </p:spPr>
      </p:pic>
    </p:spTree>
    <p:extLst>
      <p:ext uri="{BB962C8B-B14F-4D97-AF65-F5344CB8AC3E}">
        <p14:creationId xmlns:p14="http://schemas.microsoft.com/office/powerpoint/2010/main" val="111942915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C1DC766F7A6F4C9FDE9133385D78AD" ma:contentTypeVersion="15" ma:contentTypeDescription="Een nieuw document maken." ma:contentTypeScope="" ma:versionID="a8679713d01a87597bbe24f8f11c47ba">
  <xsd:schema xmlns:xsd="http://www.w3.org/2001/XMLSchema" xmlns:xs="http://www.w3.org/2001/XMLSchema" xmlns:p="http://schemas.microsoft.com/office/2006/metadata/properties" xmlns:ns2="ab40f4fb-dd43-48c8-b0b2-f661c33f3f3c" xmlns:ns3="30eae720-c27e-4828-92b5-66077481cd2f" targetNamespace="http://schemas.microsoft.com/office/2006/metadata/properties" ma:root="true" ma:fieldsID="f9fbbb74e692c1d265f450c64c437c32" ns2:_="" ns3:_="">
    <xsd:import namespace="ab40f4fb-dd43-48c8-b0b2-f661c33f3f3c"/>
    <xsd:import namespace="30eae720-c27e-4828-92b5-66077481c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0f4fb-dd43-48c8-b0b2-f661c33f3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8e2facec-276f-434e-82d3-cbae6a6dc4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ae720-c27e-4828-92b5-66077481cd2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504819c-a5e4-4dd0-bde9-47fbdd41fb3c}" ma:internalName="TaxCatchAll" ma:showField="CatchAllData" ma:web="30eae720-c27e-4828-92b5-66077481cd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eae720-c27e-4828-92b5-66077481cd2f" xsi:nil="true"/>
    <lcf76f155ced4ddcb4097134ff3c332f xmlns="ab40f4fb-dd43-48c8-b0b2-f661c33f3f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D76B1A-CA36-4E5C-A26E-5ABB135E27C4}">
  <ds:schemaRefs>
    <ds:schemaRef ds:uri="http://schemas.microsoft.com/sharepoint/v3/contenttype/forms"/>
  </ds:schemaRefs>
</ds:datastoreItem>
</file>

<file path=customXml/itemProps2.xml><?xml version="1.0" encoding="utf-8"?>
<ds:datastoreItem xmlns:ds="http://schemas.openxmlformats.org/officeDocument/2006/customXml" ds:itemID="{8128624B-4812-4759-8E63-1AE09F0B8771}">
  <ds:schemaRefs>
    <ds:schemaRef ds:uri="30eae720-c27e-4828-92b5-66077481cd2f"/>
    <ds:schemaRef ds:uri="ab40f4fb-dd43-48c8-b0b2-f661c33f3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7AEE09-A5F2-4380-80FE-532F8A213C61}">
  <ds:schemaRefs>
    <ds:schemaRef ds:uri="2c502af6-8dd3-491f-9075-14eb2cf521d5"/>
    <ds:schemaRef ds:uri="30eae720-c27e-4828-92b5-66077481cd2f"/>
    <ds:schemaRef ds:uri="7d26822d-b333-407d-8d6a-f08e4d5466ca"/>
    <ds:schemaRef ds:uri="ab40f4fb-dd43-48c8-b0b2-f661c33f3f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2282</Words>
  <Application>Microsoft Office PowerPoint</Application>
  <PresentationFormat>Breedbeeld</PresentationFormat>
  <Paragraphs>260</Paragraphs>
  <Slides>17</Slides>
  <Notes>16</Notes>
  <HiddenSlides>0</HiddenSlides>
  <MMClips>2</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Arial</vt:lpstr>
      <vt:lpstr>Arial,Sans-Serif</vt:lpstr>
      <vt:lpstr>Calibri</vt:lpstr>
      <vt:lpstr>Calibri Light</vt:lpstr>
      <vt:lpstr>Univers</vt:lpstr>
      <vt:lpstr>Verdana</vt:lpstr>
      <vt:lpstr>Wingdings</vt:lpstr>
      <vt:lpstr>Wingdings,Sans-Serif</vt:lpstr>
      <vt:lpstr>Kantoorthema</vt:lpstr>
      <vt:lpstr>4_Kantoorthema</vt:lpstr>
      <vt:lpstr>Kennismaking met Koudetechniek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Leden  John Tsoutsanis, Geerlofs koeltechniek (voorzitter) Chris van der Lande, Uniechemie Jan-Willem Voshol, IBK groep Adriaan van Beek, de Laat koudetechniek Henk Kranenberg, Daikin Theo Vliek, RBK group Dennis Pelkman, MB koeltechniek Simon Slob, Vink Koeltechniek Coen van de Sande, NVKL (secretaris) Rik van Berkel, NVKL</dc:title>
  <dc:creator>Elsa van der Zwan</dc:creator>
  <cp:lastModifiedBy>Tristan Verheijen</cp:lastModifiedBy>
  <cp:revision>7</cp:revision>
  <dcterms:created xsi:type="dcterms:W3CDTF">2017-08-07T11:59:40Z</dcterms:created>
  <dcterms:modified xsi:type="dcterms:W3CDTF">2023-08-15T10:54:12Z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0x0101000FC1DC766F7A6F4C9FDE9133385D78AD</vt:lpwstr>
  </property>
  <property fmtid="{D5CDD505-2E9C-101B-9397-08002B2CF9AE}" pid="3" name="MediaServiceImageTags">
    <vt:lpwstr/>
  </property>
</Properties>
</file>